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8"/>
  </p:notesMasterIdLst>
  <p:sldIdLst>
    <p:sldId id="878" r:id="rId2"/>
    <p:sldId id="760" r:id="rId3"/>
    <p:sldId id="840" r:id="rId4"/>
    <p:sldId id="842" r:id="rId5"/>
    <p:sldId id="1002" r:id="rId6"/>
    <p:sldId id="919" r:id="rId7"/>
    <p:sldId id="1003" r:id="rId8"/>
    <p:sldId id="1004" r:id="rId9"/>
    <p:sldId id="933" r:id="rId10"/>
    <p:sldId id="934" r:id="rId11"/>
    <p:sldId id="936" r:id="rId12"/>
    <p:sldId id="994" r:id="rId13"/>
    <p:sldId id="949" r:id="rId14"/>
    <p:sldId id="939" r:id="rId15"/>
    <p:sldId id="995" r:id="rId16"/>
    <p:sldId id="996" r:id="rId17"/>
    <p:sldId id="997" r:id="rId18"/>
    <p:sldId id="998" r:id="rId19"/>
    <p:sldId id="999" r:id="rId20"/>
    <p:sldId id="889" r:id="rId21"/>
    <p:sldId id="1000" r:id="rId22"/>
    <p:sldId id="1001" r:id="rId23"/>
    <p:sldId id="1009" r:id="rId24"/>
    <p:sldId id="1005" r:id="rId25"/>
    <p:sldId id="1006" r:id="rId26"/>
    <p:sldId id="891" r:id="rId27"/>
    <p:sldId id="1007" r:id="rId28"/>
    <p:sldId id="1008" r:id="rId29"/>
    <p:sldId id="875" r:id="rId30"/>
    <p:sldId id="864" r:id="rId31"/>
    <p:sldId id="915" r:id="rId32"/>
    <p:sldId id="1010" r:id="rId33"/>
    <p:sldId id="917" r:id="rId34"/>
    <p:sldId id="965" r:id="rId35"/>
    <p:sldId id="968" r:id="rId36"/>
    <p:sldId id="969" r:id="rId37"/>
    <p:sldId id="970" r:id="rId38"/>
    <p:sldId id="844" r:id="rId39"/>
    <p:sldId id="850" r:id="rId40"/>
    <p:sldId id="851" r:id="rId41"/>
    <p:sldId id="855" r:id="rId42"/>
    <p:sldId id="852" r:id="rId43"/>
    <p:sldId id="854" r:id="rId44"/>
    <p:sldId id="856" r:id="rId45"/>
    <p:sldId id="858" r:id="rId46"/>
    <p:sldId id="859" r:id="rId47"/>
  </p:sldIdLst>
  <p:sldSz cx="12192000" cy="6858000"/>
  <p:notesSz cx="6858000" cy="9144000"/>
  <p:embeddedFontLst>
    <p:embeddedFont>
      <p:font typeface="나눔바른고딕" panose="020B0603020101020101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조선일보명조" panose="02030304000000000000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5" autoAdjust="0"/>
    <p:restoredTop sz="95214" autoAdjust="0"/>
  </p:normalViewPr>
  <p:slideViewPr>
    <p:cSldViewPr snapToGrid="0">
      <p:cViewPr varScale="1">
        <p:scale>
          <a:sx n="109" d="100"/>
          <a:sy n="109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719-D61E-457A-9568-B68383E774C7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D1DF-7475-4524-B3FA-552A969B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137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866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585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276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49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66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2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6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47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273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048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92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워드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라인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파이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그래프 결과 글로 설명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워드 클라우드 설명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15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48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89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34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61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1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선거 기간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-&gt;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유세 기간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글을 짧게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1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01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82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67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13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060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06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01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3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41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404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62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81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910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0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5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표 엑셀로 사진 찍어서 수정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수치만 표시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퍼센트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표를 다음 페이지로 넘겨서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5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사용이유 한 줄로 줄이기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단어 설명 추가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예상 질문과 설명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CLI-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사용자의 명령어 입력을 기다리며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사용자의 명령어 입력이 완료되면 해당 명령어를 실행하고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결과를 문자열 형태로 출력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정형 데이터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통계적 분석에 사용될 수 있을만한 형태로 정리되고 가공된 데이터를 의미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RDBMS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JVM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JDK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0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플로우차트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번 비주얼로 바로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보내기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번 시각화로 붙이기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417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229FD-0763-4E52-8F69-E72F92CFF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C4EBA-5ABC-4CE6-B090-0CCD562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7BD75-D259-47DF-A209-0F0759E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CF74-8BEF-4568-B721-E2194958F7ED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14EEA-DD5F-46B9-9731-E7271717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7D6E-9E8A-4E2C-ACBE-E38B3EE2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6987-A93C-40D7-A9F7-47EB01B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B4DB8-5EAB-4CA8-8B43-74BF8BBD6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D67ED-9CEE-409A-948A-0BFAF813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747B-04A9-483A-AE76-D44FE4F3A299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7D151-6D6E-4FA3-B8F4-90187F82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DE9FE-C5F1-4F7E-BC3B-212541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3CD80-B81C-4E2B-87E9-822DC80C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E7479-30C8-4B47-8E94-712B571A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BDEE5-0916-4D3F-A55D-688A211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8DE3-ACA4-4AD9-BC1B-EECFA8A61876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0BB52-90F4-4C77-A850-7E7C12F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CDA5-A79D-43D2-BBD7-A0B8288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8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490A-759A-47C0-8DDC-68624DE8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4D11-AC50-4335-BE83-8383586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F3757-DDB9-4F73-8593-8874665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9F111-12F0-4A21-A34C-DBFB2F9931C4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85F8-F55A-4E37-9CC1-0EB3A26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D4C5-6FEA-4D28-8527-EFB33A7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4733-87A3-4F3D-B72C-499B0AE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45498-0A18-4429-AA9C-8CD16DCC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58F8-CE07-4EE0-974D-2DF18172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326-720A-4A19-B056-E5435361EA94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8827-AF7B-4722-BBEF-2B022B37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85FDD-6EA7-4DE9-B67A-2A79869F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5EF0A-27EE-4A2B-9538-664DE1D8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C8307-CD0F-43F1-BE0C-15399BA2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82665-D501-45E9-A29D-AE6BC55D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2D7E2-990C-432B-BE55-951991D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33470-3EB4-471C-B4C2-CD8497CB03F1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B80BE-6E03-4561-8103-531CBB9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F86C0-7D09-4B94-BFDF-1999D3AC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03FAC-8A32-476E-84F1-B3E9BB7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78D6-18F4-45F7-9AF7-30AFCE17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5399B-DADD-4650-94E9-2729113C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77D96-2D2C-4F5C-A6A2-B8F8506D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8E329-7B53-4D3F-8FB4-EE79B440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EBB7E-291F-4201-B4AA-6DC6E9B3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8F28-0A70-4C93-B7B0-3B6AC2F04401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4C9AE9-3767-49B8-B72C-5C0BAF1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C74239-DE36-482B-BD17-FE6C785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C939-7E27-48E4-A472-A2FE5C3B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57E9C-DC4A-46A0-9F86-87284512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F5B1-B760-416F-BBE7-0D777527E521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CA074-8A8C-4091-BB1F-5D875B4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8E1F3-7C02-4473-AD57-EDC3752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946AB-9407-4C48-93C1-2CB560C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324-32DE-459A-A70B-DB6E8628E068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258D0-7AFF-47AF-BAA3-A62C278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C94-6700-40C9-9BF0-A1D5C47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2A91-602D-4CC7-A2CF-0776722F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E9B4A-97E4-447D-B230-E623A3A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BE949-5ED0-405C-8C86-299ACA1C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DA249-32DC-46F1-83DD-D8B18BA7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83F9-A1A0-4E10-B7D4-E14ACA210238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FB7A-435E-4429-9433-3E92EFE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9044B-0478-4118-BF83-FA31DD8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415D-CA8B-42D0-BC1A-BDDAE5B1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C580A7-5681-4D3C-9F88-A12FB2B9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67E0-D655-4E74-B262-0D8BA1DB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F7ACC-7FB2-401E-9986-8BAAA0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4EA8-5EDD-4C7D-B945-C7881B481B6B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C7E53-83B4-4590-B360-0759C3A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3FF0F-9A6C-42D5-BF52-AA004ECA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3D9D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83A1C-53E7-438C-843C-AAB15264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34C58-E5A3-4523-991F-485A486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0DF-6A1F-4BA1-899F-EA75EA239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3B160-8694-4B37-960F-775AFE7791BE}" type="datetime1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493E-0D15-4DD2-BB73-595AA260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ED50-EA60-45B0-9EA2-107831A19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api-reference/get-search-twee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oller.m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twitter.com/" TargetMode="External"/><Relationship Id="rId4" Type="http://schemas.openxmlformats.org/officeDocument/2006/relationships/hyperlink" Target="http://info.nec.go.kr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op2se1@gmail.com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ero8879@naver.com" TargetMode="External"/><Relationship Id="rId5" Type="http://schemas.openxmlformats.org/officeDocument/2006/relationships/hyperlink" Target="mailto:happykkk789@naver.com" TargetMode="External"/><Relationship Id="rId10" Type="http://schemas.openxmlformats.org/officeDocument/2006/relationships/image" Target="../media/image4.png"/><Relationship Id="rId4" Type="http://schemas.openxmlformats.org/officeDocument/2006/relationships/hyperlink" Target="mailto:leeyh5134@naver.com" TargetMode="Externa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op2se1@gmail.com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ero8879@naver.com" TargetMode="External"/><Relationship Id="rId5" Type="http://schemas.openxmlformats.org/officeDocument/2006/relationships/hyperlink" Target="mailto:happykkk789@naver.com" TargetMode="External"/><Relationship Id="rId10" Type="http://schemas.openxmlformats.org/officeDocument/2006/relationships/image" Target="../media/image4.png"/><Relationship Id="rId4" Type="http://schemas.openxmlformats.org/officeDocument/2006/relationships/hyperlink" Target="mailto:leeyh5134@naver.com" TargetMode="External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hyperlink" Target="https://www.python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protobuf/releases/download/v2.5.0/protobuf-2.5.0.tar.gz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eu.apache.org/dist/hadoop/common/hadoop-3.2.0/" TargetMode="External"/><Relationship Id="rId4" Type="http://schemas.openxmlformats.org/officeDocument/2006/relationships/hyperlink" Target="https://hadoop.apache.org/docs/r3.2.0/hadoop-mapreduce-client/hadoop-mapreduce-client-core/dependency-analysis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sqoop/1.4.7/sqoop-1.4.7.bin__hadoop-2.6.0.tar.gz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oop.apache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weetren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info.nec.go.kr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qoop.apache.org/" TargetMode="External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hadoop.apach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lipse.org/" TargetMode="External"/><Relationship Id="rId5" Type="http://schemas.openxmlformats.org/officeDocument/2006/relationships/hyperlink" Target="https://openjdk.java.net/" TargetMode="External"/><Relationship Id="rId4" Type="http://schemas.openxmlformats.org/officeDocument/2006/relationships/hyperlink" Target="https://mariadb.com/kb/ko/mariad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EC282-9289-470B-B4FE-CCE8F0A93531}"/>
              </a:ext>
            </a:extLst>
          </p:cNvPr>
          <p:cNvSpPr/>
          <p:nvPr/>
        </p:nvSpPr>
        <p:spPr>
          <a:xfrm>
            <a:off x="2571750" y="1590675"/>
            <a:ext cx="7048500" cy="183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3ED9E-4B84-4CD6-B061-4EE76D506D9E}"/>
              </a:ext>
            </a:extLst>
          </p:cNvPr>
          <p:cNvSpPr/>
          <p:nvPr/>
        </p:nvSpPr>
        <p:spPr>
          <a:xfrm>
            <a:off x="1842248" y="1590675"/>
            <a:ext cx="9029700" cy="1724025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</a:p>
          <a:p>
            <a:pPr algn="ctr"/>
            <a:r>
              <a:rPr lang="en-US" altLang="ko-KR" sz="3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Twitter keywords Search API based Analysis </a:t>
            </a:r>
          </a:p>
          <a:p>
            <a:pPr algn="ctr"/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(The 19</a:t>
            </a:r>
            <a:r>
              <a:rPr lang="en-US" altLang="ko-KR" sz="2000" b="1" baseline="30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President Election)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FED5D-F295-4C08-AEC8-94833AEF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457683"/>
              </p:ext>
            </p:extLst>
          </p:nvPr>
        </p:nvGraphicFramePr>
        <p:xfrm>
          <a:off x="6712299" y="3421464"/>
          <a:ext cx="4159649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8365">
                  <a:extLst>
                    <a:ext uri="{9D8B030D-6E8A-4147-A177-3AD203B41FA5}">
                      <a16:colId xmlns:a16="http://schemas.microsoft.com/office/drawing/2014/main" val="3741069749"/>
                    </a:ext>
                  </a:extLst>
                </a:gridCol>
                <a:gridCol w="2421284">
                  <a:extLst>
                    <a:ext uri="{9D8B030D-6E8A-4147-A177-3AD203B41FA5}">
                      <a16:colId xmlns:a16="http://schemas.microsoft.com/office/drawing/2014/main" val="2078644485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2019-1st Semester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4534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Course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INC-CAPSTONE DESIGN 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39478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Professor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Jung </a:t>
                      </a:r>
                      <a:r>
                        <a:rPr lang="en-US" altLang="ko-KR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HyunSook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3678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Team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VI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4614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Lee </a:t>
                      </a:r>
                      <a:r>
                        <a:rPr lang="en-US" altLang="ko-KR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SeokJune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6103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Bae </a:t>
                      </a:r>
                      <a:r>
                        <a:rPr lang="en-US" altLang="ko-KR" sz="1400" b="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InGyu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021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Lee </a:t>
                      </a:r>
                      <a:r>
                        <a:rPr lang="en-US" altLang="ko-KR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Yunhyuck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(20165062)</a:t>
                      </a:r>
                      <a:endParaRPr lang="en-US" altLang="ko-KR" sz="14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4722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Seo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en-US" altLang="ko-KR" sz="1400" b="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JaeIck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20144773) </a:t>
                      </a:r>
                      <a:endParaRPr lang="en-US" altLang="ko-KR" sz="14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820079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Presenter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Lee </a:t>
                      </a:r>
                      <a:r>
                        <a:rPr lang="en-US" altLang="ko-KR" sz="1400" b="1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Yunhyuck</a:t>
                      </a:r>
                      <a:endParaRPr lang="en-US" altLang="ko-KR" sz="1400" b="1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219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Announcement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2019. 06. 13.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3" y="1560464"/>
            <a:ext cx="447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TYPE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391DC07-52A9-4477-B8FD-8A8DFD1A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809" y="2552986"/>
            <a:ext cx="1873521" cy="2171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491876-09F0-467F-A794-DC787FA2C871}"/>
              </a:ext>
            </a:extLst>
          </p:cNvPr>
          <p:cNvSpPr/>
          <p:nvPr/>
        </p:nvSpPr>
        <p:spPr>
          <a:xfrm>
            <a:off x="3505443" y="3317380"/>
            <a:ext cx="718631" cy="172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AFEBE9-F857-494A-BF35-646095DE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551" y="2552987"/>
            <a:ext cx="4664904" cy="21687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C7AF60-64FD-4908-B77D-BD8CB89F9BDE}"/>
              </a:ext>
            </a:extLst>
          </p:cNvPr>
          <p:cNvCxnSpPr>
            <a:cxnSpLocks/>
          </p:cNvCxnSpPr>
          <p:nvPr/>
        </p:nvCxnSpPr>
        <p:spPr>
          <a:xfrm>
            <a:off x="4756200" y="3510510"/>
            <a:ext cx="2562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2A144E-CC3B-40E7-866A-1EF663DB47D7}"/>
              </a:ext>
            </a:extLst>
          </p:cNvPr>
          <p:cNvSpPr/>
          <p:nvPr/>
        </p:nvSpPr>
        <p:spPr>
          <a:xfrm>
            <a:off x="9333042" y="2671933"/>
            <a:ext cx="360226" cy="241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42B922-755E-435B-9DDB-4B5B109C2415}"/>
              </a:ext>
            </a:extLst>
          </p:cNvPr>
          <p:cNvSpPr/>
          <p:nvPr/>
        </p:nvSpPr>
        <p:spPr>
          <a:xfrm>
            <a:off x="3354253" y="2606623"/>
            <a:ext cx="718631" cy="172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C942C6-81D3-4D79-8932-C5420EC07634}"/>
              </a:ext>
            </a:extLst>
          </p:cNvPr>
          <p:cNvSpPr/>
          <p:nvPr/>
        </p:nvSpPr>
        <p:spPr>
          <a:xfrm>
            <a:off x="294369" y="5463628"/>
            <a:ext cx="11603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After logging in to the Twitter developer's site, you can upgrade it through Subscription.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80034A-0350-4D65-8F01-18F3DE69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973E2F-64C6-4CA8-82C4-9CA90958D70B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98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6BA7C-C1A5-44AA-8F6D-9D8959D2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6" y="2080633"/>
            <a:ext cx="5743480" cy="3628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3" y="1560464"/>
            <a:ext cx="447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TYPE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10CFAF-D619-415D-899C-06ADE1151E3D}"/>
              </a:ext>
            </a:extLst>
          </p:cNvPr>
          <p:cNvSpPr/>
          <p:nvPr/>
        </p:nvSpPr>
        <p:spPr>
          <a:xfrm>
            <a:off x="6376815" y="2086969"/>
            <a:ext cx="5667634" cy="3621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What's the difference between Sandbox and Premium?</a:t>
            </a:r>
          </a:p>
          <a:p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Increase the number of tweets you can import from 100 to 500 on a single request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number of characters in a tweet that can be viewed increases from 128 to 1024 characters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Increase the number of requests per minute from 30 to 60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629D94-076D-4528-9B8B-40625E3D92DF}"/>
              </a:ext>
            </a:extLst>
          </p:cNvPr>
          <p:cNvSpPr/>
          <p:nvPr/>
        </p:nvSpPr>
        <p:spPr>
          <a:xfrm>
            <a:off x="2278085" y="2623190"/>
            <a:ext cx="3817915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A73ACC-C47D-484A-9B06-7D9FB5173128}"/>
              </a:ext>
            </a:extLst>
          </p:cNvPr>
          <p:cNvSpPr/>
          <p:nvPr/>
        </p:nvSpPr>
        <p:spPr>
          <a:xfrm>
            <a:off x="2278084" y="3132747"/>
            <a:ext cx="3817915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59EA8E-EFF4-4BB5-910B-F51346653576}"/>
              </a:ext>
            </a:extLst>
          </p:cNvPr>
          <p:cNvSpPr/>
          <p:nvPr/>
        </p:nvSpPr>
        <p:spPr>
          <a:xfrm>
            <a:off x="2283575" y="3628168"/>
            <a:ext cx="3817915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2F0F7-4C5F-4086-B60D-9D0C4D06F854}"/>
              </a:ext>
            </a:extLst>
          </p:cNvPr>
          <p:cNvSpPr/>
          <p:nvPr/>
        </p:nvSpPr>
        <p:spPr>
          <a:xfrm>
            <a:off x="4873709" y="4709539"/>
            <a:ext cx="461863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133C7A-27E1-4002-A52D-2CAF7864C40E}"/>
              </a:ext>
            </a:extLst>
          </p:cNvPr>
          <p:cNvSpPr/>
          <p:nvPr/>
        </p:nvSpPr>
        <p:spPr>
          <a:xfrm>
            <a:off x="2907220" y="4714302"/>
            <a:ext cx="591696" cy="199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34EDF5-51F5-43F9-B3E6-12C5510035B7}"/>
              </a:ext>
            </a:extLst>
          </p:cNvPr>
          <p:cNvSpPr/>
          <p:nvPr/>
        </p:nvSpPr>
        <p:spPr>
          <a:xfrm>
            <a:off x="4187041" y="6066690"/>
            <a:ext cx="3522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 we used the premium version!!</a:t>
            </a:r>
            <a:endParaRPr lang="ko-KR" altLang="en-US" b="1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106D8E-9D11-4034-A8E6-F870432A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11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81963-2792-4E84-8CDE-7C9A2D0D456B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608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634A53-5678-46CC-A0B0-6F81A1772EFE}"/>
              </a:ext>
            </a:extLst>
          </p:cNvPr>
          <p:cNvSpPr/>
          <p:nvPr/>
        </p:nvSpPr>
        <p:spPr>
          <a:xfrm>
            <a:off x="786902" y="1278496"/>
            <a:ext cx="3817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Menu of T-SA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9F9292-4C71-4F57-9B65-7B2D2E05E455}"/>
              </a:ext>
            </a:extLst>
          </p:cNvPr>
          <p:cNvSpPr/>
          <p:nvPr/>
        </p:nvSpPr>
        <p:spPr>
          <a:xfrm>
            <a:off x="5214116" y="2548061"/>
            <a:ext cx="5745239" cy="1448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for x in range(0, </a:t>
            </a:r>
            <a:r>
              <a:rPr lang="en-US" altLang="ko-KR" sz="1600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(Title)):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for y in range(0, </a:t>
            </a:r>
            <a:r>
              <a:rPr lang="en-US" altLang="ko-KR" sz="1600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(Title[x])):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    print('%</a:t>
            </a:r>
            <a:r>
              <a:rPr lang="en-US" altLang="ko-KR" sz="1600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s.%s</a:t>
            </a:r>
            <a:r>
              <a:rPr lang="en-US" altLang="ko-KR" sz="16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' % (x + 1, Title[x][y])) if y == 0 else print('\</a:t>
            </a:r>
            <a:r>
              <a:rPr lang="en-US" altLang="ko-KR" sz="1600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t%s%s</a:t>
            </a:r>
            <a:r>
              <a:rPr lang="en-US" altLang="ko-KR" sz="16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.%s' % (x + 1, y, Title[x][y]))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print('Choice Number(XX) &gt;&gt;&gt;')</a:t>
            </a:r>
            <a:endParaRPr lang="ko-KR" altLang="en-US" sz="16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B4DC94-7F36-4A14-A9F7-75F542E14435}"/>
              </a:ext>
            </a:extLst>
          </p:cNvPr>
          <p:cNvSpPr/>
          <p:nvPr/>
        </p:nvSpPr>
        <p:spPr>
          <a:xfrm>
            <a:off x="5214116" y="42587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Print the contents of the Title list using a repeated statement to reduce the use of the Print function.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0E080D-58FF-40F6-A4CC-39FEFF2F7BA0}"/>
              </a:ext>
            </a:extLst>
          </p:cNvPr>
          <p:cNvSpPr/>
          <p:nvPr/>
        </p:nvSpPr>
        <p:spPr>
          <a:xfrm>
            <a:off x="5214116" y="51673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Each number has the function of importing data from a Twitter, storing or normalizing the data.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F7B432-DE94-41F9-A07F-A2F47EDF1C1E}"/>
              </a:ext>
            </a:extLst>
          </p:cNvPr>
          <p:cNvSpPr/>
          <p:nvPr/>
        </p:nvSpPr>
        <p:spPr>
          <a:xfrm>
            <a:off x="7060224" y="2649072"/>
            <a:ext cx="443236" cy="26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F23933-8EEC-4E40-9AE8-336737567B8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7281842" y="2285844"/>
            <a:ext cx="376258" cy="363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AC7977-DC7E-47D1-A154-0EA7B88E7B9D}"/>
              </a:ext>
            </a:extLst>
          </p:cNvPr>
          <p:cNvSpPr/>
          <p:nvPr/>
        </p:nvSpPr>
        <p:spPr>
          <a:xfrm>
            <a:off x="7587254" y="2082957"/>
            <a:ext cx="2435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Title list stored of python list</a:t>
            </a:r>
            <a:endParaRPr lang="ko-KR" altLang="en-US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Menu.png">
            <a:extLst>
              <a:ext uri="{FF2B5EF4-FFF2-40B4-BE49-F238E27FC236}">
                <a16:creationId xmlns:a16="http://schemas.microsoft.com/office/drawing/2014/main" id="{F76D5083-03ED-427F-9770-927DDB8C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2" y="1740161"/>
            <a:ext cx="3817845" cy="47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850144-7BFB-4B90-8196-1EC5C9E9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12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02727-ADFB-4150-90BC-12B636AE88AC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48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BB2836-A3A8-4B9F-A69E-63906A9B3D55}"/>
              </a:ext>
            </a:extLst>
          </p:cNvPr>
          <p:cNvSpPr/>
          <p:nvPr/>
        </p:nvSpPr>
        <p:spPr>
          <a:xfrm>
            <a:off x="248640" y="1338273"/>
            <a:ext cx="5341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11(Search), 12(Timeline) 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89339-09E6-4497-951D-81A5AA9DDC25}"/>
              </a:ext>
            </a:extLst>
          </p:cNvPr>
          <p:cNvSpPr txBox="1"/>
          <p:nvPr/>
        </p:nvSpPr>
        <p:spPr>
          <a:xfrm>
            <a:off x="248640" y="1838410"/>
            <a:ext cx="5008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Run through </a:t>
            </a: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SearchTweet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function on TwitterAPI.py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12B7B-5149-4258-BCA3-2BAC77B7B020}"/>
              </a:ext>
            </a:extLst>
          </p:cNvPr>
          <p:cNvSpPr/>
          <p:nvPr/>
        </p:nvSpPr>
        <p:spPr>
          <a:xfrm>
            <a:off x="2115669" y="2756657"/>
            <a:ext cx="8184777" cy="510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searchUrl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headers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searchHeaders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params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searchParams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65CA9-C89C-4590-8966-01DD4F887400}"/>
              </a:ext>
            </a:extLst>
          </p:cNvPr>
          <p:cNvSpPr txBox="1"/>
          <p:nvPr/>
        </p:nvSpPr>
        <p:spPr>
          <a:xfrm>
            <a:off x="2115670" y="238732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Request Tweets from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Full-Archive</a:t>
            </a:r>
            <a:endParaRPr lang="ko-KR" altLang="en-US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07C72F-93A4-4245-9CF2-F2BC1D933B13}"/>
              </a:ext>
            </a:extLst>
          </p:cNvPr>
          <p:cNvSpPr/>
          <p:nvPr/>
        </p:nvSpPr>
        <p:spPr>
          <a:xfrm>
            <a:off x="2115669" y="3966361"/>
            <a:ext cx="8184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headers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The accessible key that was previously issued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C541B1-5EC3-4B3A-9642-1436B9D4AC36}"/>
              </a:ext>
            </a:extLst>
          </p:cNvPr>
          <p:cNvSpPr/>
          <p:nvPr/>
        </p:nvSpPr>
        <p:spPr>
          <a:xfrm>
            <a:off x="2115669" y="4575431"/>
            <a:ext cx="81847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params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A search query that brings out tweets mentioned by five candidates during the election.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293-C2F2-42B3-B592-FBDC6AD3DD1E}"/>
              </a:ext>
            </a:extLst>
          </p:cNvPr>
          <p:cNvSpPr/>
          <p:nvPr/>
        </p:nvSpPr>
        <p:spPr>
          <a:xfrm>
            <a:off x="2115669" y="3354203"/>
            <a:ext cx="8184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searchUrl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Response, an array of Tweet JSON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6A22CB-452F-4F92-94D3-22BCBA1E8B6D}"/>
              </a:ext>
            </a:extLst>
          </p:cNvPr>
          <p:cNvSpPr/>
          <p:nvPr/>
        </p:nvSpPr>
        <p:spPr>
          <a:xfrm>
            <a:off x="5791201" y="249970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Tweets Per Response (10~500, Sandbox(~100), Premium(~500))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B5D285-2631-41AD-93A3-CEDDCB08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13</a:t>
            </a:fld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1D346CA-7763-45C0-B5F4-0EB33E1E781D}"/>
              </a:ext>
            </a:extLst>
          </p:cNvPr>
          <p:cNvGrpSpPr/>
          <p:nvPr/>
        </p:nvGrpSpPr>
        <p:grpSpPr>
          <a:xfrm>
            <a:off x="2669228" y="5383635"/>
            <a:ext cx="6701193" cy="1015663"/>
            <a:chOff x="2115669" y="5433309"/>
            <a:chExt cx="6701193" cy="101566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448D65-DD73-42D5-85EE-2BC228F8D057}"/>
                </a:ext>
              </a:extLst>
            </p:cNvPr>
            <p:cNvSpPr/>
            <p:nvPr/>
          </p:nvSpPr>
          <p:spPr>
            <a:xfrm>
              <a:off x="2115669" y="5433309"/>
              <a:ext cx="3215945" cy="1015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11. Search </a:t>
              </a:r>
            </a:p>
            <a:p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searchParams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= { 'query': query,       </a:t>
              </a:r>
            </a:p>
            <a:p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                     '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fromDate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': 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fromDate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</a:t>
              </a:r>
            </a:p>
            <a:p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                     '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toDate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': 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toDate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</a:t>
              </a:r>
            </a:p>
            <a:p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                     '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maxResults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' : 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maxResults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}</a:t>
              </a:r>
              <a:endPara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E81056-6621-4303-A16A-933B7BD8F9FC}"/>
                </a:ext>
              </a:extLst>
            </p:cNvPr>
            <p:cNvSpPr/>
            <p:nvPr/>
          </p:nvSpPr>
          <p:spPr>
            <a:xfrm>
              <a:off x="5589697" y="5433309"/>
              <a:ext cx="3227165" cy="1015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12. Timeline </a:t>
              </a:r>
            </a:p>
            <a:p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searchParams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= { '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screen_name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': 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screenName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</a:t>
              </a:r>
            </a:p>
            <a:p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                    'count': count,</a:t>
              </a:r>
            </a:p>
            <a:p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                    '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include_rts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': 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include_rts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}</a:t>
              </a:r>
            </a:p>
            <a:p>
              <a:endPara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3984D6F-560E-4EE7-96B7-43BDE54C3330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10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FECCBC-428C-4FF3-9447-9AC406B3BBD5}"/>
              </a:ext>
            </a:extLst>
          </p:cNvPr>
          <p:cNvSpPr/>
          <p:nvPr/>
        </p:nvSpPr>
        <p:spPr>
          <a:xfrm>
            <a:off x="475129" y="30569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{ "statuses": [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created_at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"Mon May 06 20:01:29 +0000 2019", "id": 1125490788736032770,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"1125490788736032770", "text": "Today's new update means that you can finally add Pizza Cat to your Retweet with comments! Learn more about this ne… https://t.co/Rbc9TF2s5X", "truncated": true, "entities": { "hashtags": [], "symbols": [],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user_mentions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[],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"https://t.co/Rbc9TF2s5X",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expanded_url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"https://twitter.com/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/web/status/1125490788736032770",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display_url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"twitter.com/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/web/status/1…", "indices": [ 117, 140 ] } ] }, "metadata":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iso_language_code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result_type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"recent" }, "source": "&lt;a 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href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="https://mobile.twitter.com" 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nofollow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"&gt;Twitter Web App&lt;/a&gt;",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in_reply_to_status_id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in_reply_to_status_id_str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in_reply_to_user_id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in_reply_to_user_id_str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in_reply_to_screen_name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"user": { "id": 2244994945,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"2244994945", "name": "Twitter Dev",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screen_name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TwitterDev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"location": "Internet", "description": "Your official source for Twitter Platform news, updates &amp; events. Need technical help? Visit https://t.co/mGHnxZU8c1 ⌨️ #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TapIntoTwitter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"https://t.co/FGl7VOULyL", "entities":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"https://t.co/FGl7VOULyL",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expanded_url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"https://developer.twitter.com/",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display_url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"developer.twitter.com", "indices": [ 0, 23 ] } ] },</a:t>
            </a:r>
            <a:endParaRPr lang="ko-KR" altLang="en-US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2A1449-A2BD-47F3-B712-3438C14BBB8B}"/>
              </a:ext>
            </a:extLst>
          </p:cNvPr>
          <p:cNvSpPr/>
          <p:nvPr/>
        </p:nvSpPr>
        <p:spPr>
          <a:xfrm>
            <a:off x="627529" y="32093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"description":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"https://t.co/mGHnxZU8c1",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expanded_url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"https://twittercommunity.com/",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display_url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"twittercommunity.com", "indices": [ 93, 116 ] } ] } }, "protected":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followers_count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501947,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friends_count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1473,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listed_count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1507,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created_at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"Sat Dec 14 04:35:55 +0000 2013",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favourites_count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2186,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utc_offset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time_zone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geo_enabled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true, "verified": true,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statuses_count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3389,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lang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contributors_enabled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is_translator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is_translation_enabled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profile_background_image_url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profile_background_image_url_https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profile_background_tile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profile_image_url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profile_image_url_https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"https://pbs.twimg.com/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profile_images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/880136122604507136/xHrnqf1T_normal.jpg",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profile_banner_url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"https://pbs.twimg.com/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profile_banners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/2244994945/1498675817",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profile_link_color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profile_sidebar_border_color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profile_sidebar_fill_color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profile_text_color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profile_use_background_image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has_extended_profile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default_profile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default_profile_image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"following":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follow_request_sent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"notifications":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translator_type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 }, "geo": null, "coordinates": null, "place": null, "contributors":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is_quote_status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true,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quoted_status_id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1125479034513645569,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quoted_status_id_str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"1125479034513645569",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quoted_status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created_at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"Mon May 06 19:14:46 +0000 2019", </a:t>
            </a:r>
            <a:endParaRPr lang="ko-KR" altLang="en-US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83749" y="1735815"/>
            <a:ext cx="10779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https://developer.twitter.com/en/docs/tweets/search/api-reference/get-search-tweets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E81725-F5A7-4C1C-971E-4A566A226725}"/>
              </a:ext>
            </a:extLst>
          </p:cNvPr>
          <p:cNvSpPr/>
          <p:nvPr/>
        </p:nvSpPr>
        <p:spPr>
          <a:xfrm>
            <a:off x="349623" y="1367972"/>
            <a:ext cx="4972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&lt;Tweets in JSON format when using Search API&gt;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DBA40A-767E-4F8F-A0A6-CBA2129477DD}"/>
              </a:ext>
            </a:extLst>
          </p:cNvPr>
          <p:cNvSpPr/>
          <p:nvPr/>
        </p:nvSpPr>
        <p:spPr>
          <a:xfrm>
            <a:off x="779929" y="33617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"id": 1125479034513645569,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"1125479034513645569", "text": "It's easy to express yourself by Retweeting with a comment. What if you could take it a step further and include me… https://t.co/YTqpNZZ8M9", "truncated": true, "entities": { "hashtags": [], "symbols": [],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user_mentions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[],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"https://t.co/YTqpNZZ8M9",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expanded_url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"https://twitter.com/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/web/status/1125479034513645569",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display_url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"twitter.com/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/web/status/1…", "indices": [ 117, 140 ] } ] }, "metadata":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iso_language_code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result_type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"recent" }, "source": "&lt;a 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href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="http://twitter.com" 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nofollow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"&gt;Twitter Web Client&lt;/a&gt;",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in_reply_to_status_id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in_reply_to_status_id_str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in_reply_to_user_id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in_reply_to_user_id_str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in_reply_to_screen_name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"user": { "id": 17874544,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"17874544", "name": "Twitter Support",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screen_name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TwitterSupport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"location": "Twitter HQ", "description": "Your official source for Twitter Support. We're available 24/7 via Direct Message to answer account questions. Follow us for tips, tricks, and announcements.",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"https://t.co/heEvRrl4yN", "entities":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"https://t.co/heEvRrl4yN",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expanded_url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"https://help.twitter.com",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display_url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"help.twitter.com", "indices": [ 0, 23 ] } ] }, "description":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[] } },</a:t>
            </a:r>
            <a:endParaRPr lang="ko-KR" altLang="en-US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B981A4-E97A-49F0-83FC-F78284156D54}"/>
              </a:ext>
            </a:extLst>
          </p:cNvPr>
          <p:cNvSpPr/>
          <p:nvPr/>
        </p:nvSpPr>
        <p:spPr>
          <a:xfrm>
            <a:off x="932329" y="35141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"protected":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followers_count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5861908,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friends_count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17,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listed_count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15129,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created_at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"Thu Dec 04 18:51:57 +0000 2008",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favourites_count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313,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utc_offset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time_zone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geo_enabled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true, "verified": true,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statuses_count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27955,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lang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contributors_enabled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is_translator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is_translation_enabled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profile_background_image_url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profile_background_image_url_https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profile_background_tile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profile_image_url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profile_image_url_https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"https://pbs.twimg.com/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profile_images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/941807338171777025/PRP6vwDq_normal.jpg",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profile_banner_url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"https://pbs.twimg.com/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profile_banners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/17874544/1499274456",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profile_link_color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profile_sidebar_border_color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profile_sidebar_fill_color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profile_text_color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profile_use_background_image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has_extended_profile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default_profile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default_profile_image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"following":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follow_request_sent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"notifications":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translator_type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 }, "geo": null, "coordinates": null, "place": null, "contributors":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is_quote_status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retweet_count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1466,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favorite_count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3990, "favorited": false, "retweeted":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possibly_sensitive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lang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},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retweet_count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20,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favorite_count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44, "favorited": false, "retweeted":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possibly_sensitive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lang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},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created_at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"Sat May 04 15:00:33 +0000 2019", "id": 1124690280777699328,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"1124690280777699328", "text": "If you're at #Pycon2019 and you use Twitter data or the Twitter API with your code, we are running an Open Space in… https://t.co/mVLIzEr9Gx", "truncated": true, "entities": { "hashtags": [ { "text": "Pycon2019", "indices": [ 13, 23 ] } ],</a:t>
            </a:r>
            <a:endParaRPr lang="ko-KR" altLang="en-US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980170-C3DA-4095-834C-2DD52F04C78E}"/>
              </a:ext>
            </a:extLst>
          </p:cNvPr>
          <p:cNvSpPr/>
          <p:nvPr/>
        </p:nvSpPr>
        <p:spPr>
          <a:xfrm>
            <a:off x="1084729" y="36665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"symbols": [],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user_mentions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[],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"https://t.co/mVLIzEr9Gx",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expanded_url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"https://twitter.com/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/web/status/1124690280777699328",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display_url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"twitter.com/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/web/status/1…", "indices": [ 117, 140 ] } ] }, "metadata":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iso_language_code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result_type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"recent" }, "source": "&lt;a 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href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="http://twitter.com" 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nofollow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"&gt;Twitter for iPhone&lt;/a&gt;",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in_reply_to_status_id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in_reply_to_status_id_str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in_reply_to_user_id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in_reply_to_user_id_str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in_reply_to_screen_name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"user": { "id": 2244994945,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"2244994945", "name": "Twitter Dev",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screen_name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TwitterDev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"location": "Internet", "description": "Your official source for Twitter Platform news, updates &amp; events. Need technical help? Visit https://t.co/mGHnxZU8c1 ⌨️ #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TapIntoTwitter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"https://t.co/FGl7VOULyL", "entities":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"https://t.co/FGl7VOULyL",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expanded_url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"https://developer.twitter.com/",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display_url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"developer.twitter.com", "indices": [ 0, 23 ] } ] }, "description":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[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"https://t.co/mGHnxZU8c1",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expanded_url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"https://twittercommunity.com/",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display_url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"twittercommunity.com", "indices": [ 93, 116 ] } ] } },</a:t>
            </a:r>
            <a:endParaRPr lang="ko-KR" altLang="en-US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1A337-1BFE-4934-9C78-5ABD75CAE0C0}"/>
              </a:ext>
            </a:extLst>
          </p:cNvPr>
          <p:cNvSpPr/>
          <p:nvPr/>
        </p:nvSpPr>
        <p:spPr>
          <a:xfrm>
            <a:off x="1237129" y="3818965"/>
            <a:ext cx="9986683" cy="26087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"protected":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followers_count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501947,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friends_count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1473,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listed_count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1507,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created_at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"Sat Dec 14 04:35:55 +0000 2013",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favourites_count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2186,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utc_offset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time_zone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geo_enabled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true, "verified": true,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statuses_count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3389,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lang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contributors_enabled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is_translator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is_translation_enabled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profile_background_image_url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profile_background_image_url_https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profile_background_tile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profile_image_url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profile_image_url_https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"https://pbs.twimg.com/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profile_images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/880136122604507136/xHrnqf1T_normal.jpg",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profile_banner_url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"https://pbs.twimg.com/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profile_banners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/2244994945/1498675817",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profile_link_color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profile_sidebar_border_color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profile_sidebar_fill_color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profile_text_color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profile_use_background_image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has_extended_profile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default_profile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default_profile_image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"following":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follow_request_sent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"notifications":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translator_type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"null" }, "geo": null, "coordinates": null, "place": null, "contributors": null,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is_quote_status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retweet_count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12,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favorite_count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27, "favorited": false, "retweeted":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possibly_sensitive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false,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lang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} ],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search_metadata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{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completed_in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0.047,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max_id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1125490788736032770,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max_id_str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"1125490788736032770",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next_results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"?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max_id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=1124690280777699327&amp;q=from%3Atwitterdev&amp;count=2&amp;include_entities=1&amp;result_type=mixed", "query": "from%3Atwitterdev",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refresh_url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"?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since_id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=1125490788736032770&amp;q=from%3Atwitterdev&amp;result_type=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mixed&amp;include_entities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=1", "count": 2,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since_id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0, "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since_id_str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": "0" } }</a:t>
            </a:r>
            <a:endParaRPr lang="ko-KR" altLang="en-US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67957C-77BC-413A-93B7-31FF57D9AF2D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B3D762-7B3F-4087-86ED-97277179D56D}"/>
              </a:ext>
            </a:extLst>
          </p:cNvPr>
          <p:cNvSpPr/>
          <p:nvPr/>
        </p:nvSpPr>
        <p:spPr>
          <a:xfrm>
            <a:off x="2440640" y="2426767"/>
            <a:ext cx="7274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Use JSON to make and save user information in a list of tweets.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30B12D-2C06-41E9-8DAF-C200F98C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14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7DFD1-5F1E-40AB-9224-84E854F18E8E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6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BB2836-A3A8-4B9F-A69E-63906A9B3D55}"/>
              </a:ext>
            </a:extLst>
          </p:cNvPr>
          <p:cNvSpPr/>
          <p:nvPr/>
        </p:nvSpPr>
        <p:spPr>
          <a:xfrm>
            <a:off x="248640" y="1338273"/>
            <a:ext cx="10302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21,22 Select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89339-09E6-4497-951D-81A5AA9DDC25}"/>
              </a:ext>
            </a:extLst>
          </p:cNvPr>
          <p:cNvSpPr txBox="1"/>
          <p:nvPr/>
        </p:nvSpPr>
        <p:spPr>
          <a:xfrm>
            <a:off x="248640" y="1804790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Run through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dbSelect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function on DBModule.py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FE3A46-FF71-4CBC-85F9-BC78CE0C081D}"/>
              </a:ext>
            </a:extLst>
          </p:cNvPr>
          <p:cNvSpPr/>
          <p:nvPr/>
        </p:nvSpPr>
        <p:spPr>
          <a:xfrm>
            <a:off x="1435352" y="2907948"/>
            <a:ext cx="9444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All of them(Insert, Select, Delete) use the </a:t>
            </a:r>
            <a:r>
              <a:rPr lang="en-US" altLang="ko-KR" b="1" u="sng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dbConnection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function to access MariaDB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FF405B-388B-4C95-9A88-A2F9DEB199C9}"/>
              </a:ext>
            </a:extLst>
          </p:cNvPr>
          <p:cNvSpPr/>
          <p:nvPr/>
        </p:nvSpPr>
        <p:spPr>
          <a:xfrm>
            <a:off x="3467598" y="3875610"/>
            <a:ext cx="5122575" cy="510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‘SELECT %s FROM %s %s;' % (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cols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tabs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cond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93A330-176B-45E0-B7BF-70E4AC21BEF2}"/>
              </a:ext>
            </a:extLst>
          </p:cNvPr>
          <p:cNvSpPr/>
          <p:nvPr/>
        </p:nvSpPr>
        <p:spPr>
          <a:xfrm>
            <a:off x="4588957" y="2715122"/>
            <a:ext cx="6405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It can be connected with host address, ID and password information for the Database.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C049FD-B880-44A0-934C-04396C7E7102}"/>
              </a:ext>
            </a:extLst>
          </p:cNvPr>
          <p:cNvSpPr/>
          <p:nvPr/>
        </p:nvSpPr>
        <p:spPr>
          <a:xfrm>
            <a:off x="3467597" y="3599701"/>
            <a:ext cx="5122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SQL SELECT Statement</a:t>
            </a:r>
            <a:endParaRPr lang="ko-KR" altLang="en-US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640AF-1F30-44B2-BA4E-FE4CEF9AE617}"/>
              </a:ext>
            </a:extLst>
          </p:cNvPr>
          <p:cNvSpPr txBox="1"/>
          <p:nvPr/>
        </p:nvSpPr>
        <p:spPr>
          <a:xfrm>
            <a:off x="244784" y="4688903"/>
            <a:ext cx="6991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Cols: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column list of the tabs to be inquired.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49EBA1-FC25-4DB4-B710-F0F8762CA12B}"/>
              </a:ext>
            </a:extLst>
          </p:cNvPr>
          <p:cNvSpPr txBox="1"/>
          <p:nvPr/>
        </p:nvSpPr>
        <p:spPr>
          <a:xfrm>
            <a:off x="244786" y="5169386"/>
            <a:ext cx="512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Tabs: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</a:t>
            </a:r>
            <a:r>
              <a:rPr lang="en-US" altLang="ko-KR" sz="2000" u="sng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table list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to be inquired.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A0BA5B-D0ED-4A11-9805-6B4AA423B461}"/>
              </a:ext>
            </a:extLst>
          </p:cNvPr>
          <p:cNvSpPr txBox="1"/>
          <p:nvPr/>
        </p:nvSpPr>
        <p:spPr>
          <a:xfrm>
            <a:off x="244784" y="6046554"/>
            <a:ext cx="685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Cond: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To specify the conditions to be inquired.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E9F797-D491-48B8-909D-739E5D8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8530" y="6384955"/>
            <a:ext cx="2743200" cy="365125"/>
          </a:xfrm>
        </p:spPr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15</a:t>
            </a:fld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69D60-1327-40A5-827A-28B26434D0EC}"/>
              </a:ext>
            </a:extLst>
          </p:cNvPr>
          <p:cNvSpPr txBox="1"/>
          <p:nvPr/>
        </p:nvSpPr>
        <p:spPr>
          <a:xfrm>
            <a:off x="1435352" y="5656654"/>
            <a:ext cx="1043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Table list = ('S_JSON', 'S_HASHTAG', 'S_USER', 'T_JSON', 'T_HASHTAG', 'T_USER', 'KEYWORD_COUNT', 'HASHTAG_COUNT')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7F7123C-63D4-4472-86F6-F3557AA18B86}"/>
              </a:ext>
            </a:extLst>
          </p:cNvPr>
          <p:cNvCxnSpPr/>
          <p:nvPr/>
        </p:nvCxnSpPr>
        <p:spPr>
          <a:xfrm>
            <a:off x="1963271" y="5504330"/>
            <a:ext cx="0" cy="20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FD4364-EEAE-4BFD-99DA-B4659F89B03B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3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BB2836-A3A8-4B9F-A69E-63906A9B3D55}"/>
              </a:ext>
            </a:extLst>
          </p:cNvPr>
          <p:cNvSpPr/>
          <p:nvPr/>
        </p:nvSpPr>
        <p:spPr>
          <a:xfrm>
            <a:off x="248640" y="1338273"/>
            <a:ext cx="8443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23,24 Insert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89339-09E6-4497-951D-81A5AA9DDC25}"/>
              </a:ext>
            </a:extLst>
          </p:cNvPr>
          <p:cNvSpPr txBox="1"/>
          <p:nvPr/>
        </p:nvSpPr>
        <p:spPr>
          <a:xfrm>
            <a:off x="248640" y="180479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Run through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dbInsert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function on DBModule.py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6FD490-A51E-4B11-A484-C90820D0F1B3}"/>
              </a:ext>
            </a:extLst>
          </p:cNvPr>
          <p:cNvSpPr/>
          <p:nvPr/>
        </p:nvSpPr>
        <p:spPr>
          <a:xfrm>
            <a:off x="3133922" y="3690752"/>
            <a:ext cx="6023524" cy="510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'INSERT INTO ' + </a:t>
            </a:r>
            <a:r>
              <a:rPr lang="en-US" altLang="ko-KR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tableNm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+ 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VALUES</a:t>
            </a:r>
            <a:endParaRPr lang="ko-KR" altLang="en-US" b="1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0D74B-CEA8-409D-9464-790904889A92}"/>
              </a:ext>
            </a:extLst>
          </p:cNvPr>
          <p:cNvSpPr/>
          <p:nvPr/>
        </p:nvSpPr>
        <p:spPr>
          <a:xfrm>
            <a:off x="3023711" y="3414843"/>
            <a:ext cx="26068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SQL INSERT Statement</a:t>
            </a:r>
            <a:endParaRPr lang="ko-KR" altLang="en-US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070CF-B57E-4B77-95E4-1008246ECDFF}"/>
              </a:ext>
            </a:extLst>
          </p:cNvPr>
          <p:cNvSpPr/>
          <p:nvPr/>
        </p:nvSpPr>
        <p:spPr>
          <a:xfrm>
            <a:off x="2635447" y="2591545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Check for </a:t>
            </a:r>
            <a:r>
              <a:rPr lang="en-US" altLang="ko-KR" b="1" u="sng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duplication of data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in the database before inserting.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9D7764-1FCA-4433-9996-94E0712034B8}"/>
              </a:ext>
            </a:extLst>
          </p:cNvPr>
          <p:cNvSpPr/>
          <p:nvPr/>
        </p:nvSpPr>
        <p:spPr>
          <a:xfrm>
            <a:off x="3061589" y="4366614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tableNm</a:t>
            </a:r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name is the table to be inserted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9C6D3-86B7-464F-8407-D6022BF559A5}"/>
              </a:ext>
            </a:extLst>
          </p:cNvPr>
          <p:cNvSpPr txBox="1"/>
          <p:nvPr/>
        </p:nvSpPr>
        <p:spPr>
          <a:xfrm>
            <a:off x="3022269" y="4807002"/>
            <a:ext cx="4437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VALUES: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Insert tweeter information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D304A27-BD24-4E10-989E-44096AF0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16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AA249-FF4C-486A-A00F-5E5028CE6D4D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27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BB2836-A3A8-4B9F-A69E-63906A9B3D55}"/>
              </a:ext>
            </a:extLst>
          </p:cNvPr>
          <p:cNvSpPr/>
          <p:nvPr/>
        </p:nvSpPr>
        <p:spPr>
          <a:xfrm>
            <a:off x="248640" y="1338273"/>
            <a:ext cx="11558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25~28 Delete  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89339-09E6-4497-951D-81A5AA9DDC25}"/>
              </a:ext>
            </a:extLst>
          </p:cNvPr>
          <p:cNvSpPr txBox="1"/>
          <p:nvPr/>
        </p:nvSpPr>
        <p:spPr>
          <a:xfrm>
            <a:off x="248640" y="1804790"/>
            <a:ext cx="453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Run through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dbDelete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function on DBModule.py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AD4E52-BA18-4FAC-B597-2FB59387075A}"/>
              </a:ext>
            </a:extLst>
          </p:cNvPr>
          <p:cNvSpPr/>
          <p:nvPr/>
        </p:nvSpPr>
        <p:spPr>
          <a:xfrm>
            <a:off x="4251758" y="2926980"/>
            <a:ext cx="3502202" cy="510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'DELETE FROM %s;' % </a:t>
            </a:r>
            <a:r>
              <a:rPr lang="en-US" altLang="ko-KR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tableNm</a:t>
            </a:r>
            <a:endParaRPr lang="ko-KR" altLang="en-US" b="1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221AE4-4229-4187-BE63-73883574B441}"/>
              </a:ext>
            </a:extLst>
          </p:cNvPr>
          <p:cNvSpPr/>
          <p:nvPr/>
        </p:nvSpPr>
        <p:spPr>
          <a:xfrm>
            <a:off x="4251758" y="2573189"/>
            <a:ext cx="3502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SQL DELETE Statement</a:t>
            </a:r>
            <a:endParaRPr lang="ko-KR" altLang="en-US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6748B5-B185-4525-8EE0-A49A7747C90F}"/>
              </a:ext>
            </a:extLst>
          </p:cNvPr>
          <p:cNvSpPr/>
          <p:nvPr/>
        </p:nvSpPr>
        <p:spPr>
          <a:xfrm>
            <a:off x="3287975" y="4041781"/>
            <a:ext cx="56160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tableNm</a:t>
            </a:r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name is the table to be deleted.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851670-EECC-44D3-A896-277039696CAD}"/>
              </a:ext>
            </a:extLst>
          </p:cNvPr>
          <p:cNvSpPr/>
          <p:nvPr/>
        </p:nvSpPr>
        <p:spPr>
          <a:xfrm>
            <a:off x="1371243" y="4779402"/>
            <a:ext cx="828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Lastly, All of them(Insert, Select, Delete) use the </a:t>
            </a:r>
            <a:r>
              <a:rPr lang="en-US" altLang="ko-KR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dbClose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function to close MariaDB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285FC3-3AE8-4C27-98A5-A99D9E77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17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AE58E-1C13-4867-928B-22A275672D4E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002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BB2836-A3A8-4B9F-A69E-63906A9B3D55}"/>
              </a:ext>
            </a:extLst>
          </p:cNvPr>
          <p:cNvSpPr/>
          <p:nvPr/>
        </p:nvSpPr>
        <p:spPr>
          <a:xfrm>
            <a:off x="248640" y="1338273"/>
            <a:ext cx="407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31, keyword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89339-09E6-4497-951D-81A5AA9DDC25}"/>
              </a:ext>
            </a:extLst>
          </p:cNvPr>
          <p:cNvSpPr txBox="1"/>
          <p:nvPr/>
        </p:nvSpPr>
        <p:spPr>
          <a:xfrm>
            <a:off x="248640" y="1804790"/>
            <a:ext cx="6859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Run through The Commands that Sqoop Import, Map/Reduce, Sqoop export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769D28-314E-46F2-BBD6-5D2E1C0F3C53}"/>
              </a:ext>
            </a:extLst>
          </p:cNvPr>
          <p:cNvSpPr/>
          <p:nvPr/>
        </p:nvSpPr>
        <p:spPr>
          <a:xfrm>
            <a:off x="2549237" y="2950533"/>
            <a:ext cx="7093527" cy="7883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47369-627E-4545-A590-FAC67992EF79}"/>
              </a:ext>
            </a:extLst>
          </p:cNvPr>
          <p:cNvGrpSpPr/>
          <p:nvPr/>
        </p:nvGrpSpPr>
        <p:grpSpPr>
          <a:xfrm>
            <a:off x="2690966" y="3105854"/>
            <a:ext cx="6820459" cy="521494"/>
            <a:chOff x="4000220" y="3466557"/>
            <a:chExt cx="6820459" cy="5214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A4EB20F-81AC-40C9-8364-2F5D919BD2F8}"/>
                </a:ext>
              </a:extLst>
            </p:cNvPr>
            <p:cNvSpPr/>
            <p:nvPr/>
          </p:nvSpPr>
          <p:spPr>
            <a:xfrm>
              <a:off x="4000220" y="3466557"/>
              <a:ext cx="1693069" cy="521494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import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934146-8F46-4A98-980C-7AF259325FB5}"/>
                </a:ext>
              </a:extLst>
            </p:cNvPr>
            <p:cNvSpPr/>
            <p:nvPr/>
          </p:nvSpPr>
          <p:spPr>
            <a:xfrm>
              <a:off x="6629119" y="3466557"/>
              <a:ext cx="1562661" cy="521494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Map/Reduce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E827C0-9BE0-4DDF-9F9A-D2FBBB04BD64}"/>
                </a:ext>
              </a:extLst>
            </p:cNvPr>
            <p:cNvSpPr/>
            <p:nvPr/>
          </p:nvSpPr>
          <p:spPr>
            <a:xfrm>
              <a:off x="9127610" y="3466557"/>
              <a:ext cx="1693069" cy="521494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export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1711385-AA28-407F-88B6-08DA0DD13667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5693289" y="3727304"/>
              <a:ext cx="93583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96DFFE8-62A3-4DFF-AC23-F7C5716CA821}"/>
                </a:ext>
              </a:extLst>
            </p:cNvPr>
            <p:cNvCxnSpPr/>
            <p:nvPr/>
          </p:nvCxnSpPr>
          <p:spPr>
            <a:xfrm>
              <a:off x="8191780" y="3727304"/>
              <a:ext cx="93583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F72F4C4-DB46-47F7-BFD1-4E53BEA9E99A}"/>
              </a:ext>
            </a:extLst>
          </p:cNvPr>
          <p:cNvSpPr txBox="1"/>
          <p:nvPr/>
        </p:nvSpPr>
        <p:spPr>
          <a:xfrm>
            <a:off x="2549236" y="2629387"/>
            <a:ext cx="709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31.keyword, 32Hashtag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D806B9-F679-4D98-82CA-181B6B3A4972}"/>
              </a:ext>
            </a:extLst>
          </p:cNvPr>
          <p:cNvSpPr/>
          <p:nvPr/>
        </p:nvSpPr>
        <p:spPr>
          <a:xfrm>
            <a:off x="1721223" y="4626716"/>
            <a:ext cx="48576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First </a:t>
            </a:r>
            <a:r>
              <a:rPr lang="en-US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Run Hadoop</a:t>
            </a:r>
            <a:r>
              <a:rPr lang="en-US" altLang="ko-KR" sz="2400" b="1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for map/reduce</a:t>
            </a:r>
          </a:p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And then, execute number 31 or 32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F09DBA7-30A5-41D0-9421-14767D51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18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75FFA7-92DB-4A5A-8EF9-D4631B4B4FBA}"/>
              </a:ext>
            </a:extLst>
          </p:cNvPr>
          <p:cNvSpPr/>
          <p:nvPr/>
        </p:nvSpPr>
        <p:spPr>
          <a:xfrm>
            <a:off x="10014336" y="3083695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Hadoop stop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1EAA70-E3E6-4E93-82B9-A9AB84CBDEA6}"/>
              </a:ext>
            </a:extLst>
          </p:cNvPr>
          <p:cNvSpPr/>
          <p:nvPr/>
        </p:nvSpPr>
        <p:spPr>
          <a:xfrm>
            <a:off x="484595" y="3091757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Hadoop start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E82B36-5E85-4AB5-97FD-67F379E1FCFD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177664" y="3352504"/>
            <a:ext cx="5211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AC4FC19-FC1B-4152-AC4A-9BE0D8260CBD}"/>
              </a:ext>
            </a:extLst>
          </p:cNvPr>
          <p:cNvSpPr txBox="1"/>
          <p:nvPr/>
        </p:nvSpPr>
        <p:spPr>
          <a:xfrm>
            <a:off x="484594" y="2798664"/>
            <a:ext cx="169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33.Start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BFB486E-AF6C-41F1-AD69-A8B788FFF673}"/>
              </a:ext>
            </a:extLst>
          </p:cNvPr>
          <p:cNvCxnSpPr>
            <a:cxnSpLocks/>
          </p:cNvCxnSpPr>
          <p:nvPr/>
        </p:nvCxnSpPr>
        <p:spPr>
          <a:xfrm>
            <a:off x="9511425" y="3366601"/>
            <a:ext cx="5211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0810AB3-EB1D-40B8-8FD6-1E6F0C202987}"/>
              </a:ext>
            </a:extLst>
          </p:cNvPr>
          <p:cNvSpPr txBox="1"/>
          <p:nvPr/>
        </p:nvSpPr>
        <p:spPr>
          <a:xfrm>
            <a:off x="10014335" y="2767300"/>
            <a:ext cx="169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34.Stop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C86331B-A747-422B-9345-02849EE88C6D}"/>
              </a:ext>
            </a:extLst>
          </p:cNvPr>
          <p:cNvGrpSpPr/>
          <p:nvPr/>
        </p:nvGrpSpPr>
        <p:grpSpPr>
          <a:xfrm>
            <a:off x="7664966" y="3965676"/>
            <a:ext cx="2640396" cy="2643697"/>
            <a:chOff x="7275165" y="4022228"/>
            <a:chExt cx="2640396" cy="2643697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6D9F86A-5A29-4BAF-A48B-6EFE793F7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7188" b="71097"/>
            <a:stretch/>
          </p:blipFill>
          <p:spPr>
            <a:xfrm>
              <a:off x="7275165" y="4357462"/>
              <a:ext cx="2640395" cy="23084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D68C19-33A9-4507-8614-406A5605A98F}"/>
                </a:ext>
              </a:extLst>
            </p:cNvPr>
            <p:cNvSpPr txBox="1"/>
            <p:nvPr/>
          </p:nvSpPr>
          <p:spPr>
            <a:xfrm>
              <a:off x="7275166" y="4022228"/>
              <a:ext cx="264039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Run Hadoop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F5C7A7D-74B2-400A-9663-D944F7E0D7F4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384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BB2836-A3A8-4B9F-A69E-63906A9B3D55}"/>
              </a:ext>
            </a:extLst>
          </p:cNvPr>
          <p:cNvSpPr/>
          <p:nvPr/>
        </p:nvSpPr>
        <p:spPr>
          <a:xfrm>
            <a:off x="248640" y="1338273"/>
            <a:ext cx="407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31, keyword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5A3AE4-7807-4A7B-BBD3-193B6EDE8762}"/>
              </a:ext>
            </a:extLst>
          </p:cNvPr>
          <p:cNvGrpSpPr/>
          <p:nvPr/>
        </p:nvGrpSpPr>
        <p:grpSpPr>
          <a:xfrm>
            <a:off x="475129" y="1740161"/>
            <a:ext cx="11297163" cy="1120640"/>
            <a:chOff x="572108" y="2021667"/>
            <a:chExt cx="11297163" cy="11206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D90D80-E03D-45D9-8C75-94FE17179A84}"/>
                </a:ext>
              </a:extLst>
            </p:cNvPr>
            <p:cNvSpPr/>
            <p:nvPr/>
          </p:nvSpPr>
          <p:spPr>
            <a:xfrm>
              <a:off x="574964" y="2352598"/>
              <a:ext cx="11294307" cy="7897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import --</a:t>
              </a:r>
              <a:r>
                <a:rPr lang="en-US" altLang="ko-KR" sz="16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connect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jdbc:mysql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://localhost/TWITTER --</a:t>
              </a:r>
              <a:r>
                <a:rPr lang="en-US" altLang="ko-KR" sz="16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username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T-SA --</a:t>
              </a:r>
              <a:r>
                <a:rPr lang="en-US" altLang="ko-KR" sz="16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password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1234 --</a:t>
              </a:r>
              <a:r>
                <a:rPr lang="en-US" altLang="ko-KR" sz="16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table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S_JSON --</a:t>
              </a:r>
              <a:r>
                <a:rPr lang="en-US" altLang="ko-KR" sz="16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columns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TEXT --</a:t>
              </a:r>
              <a:r>
                <a:rPr lang="en-US" altLang="ko-KR" sz="16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target-</a:t>
              </a:r>
              <a:r>
                <a:rPr lang="en-US" altLang="ko-KR" sz="1600" b="1" dirty="0" err="1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dir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hdfs://localhost:9000/user/vi/keyword_INPUT -m 1</a:t>
              </a: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0A1A01-F5E6-4D18-A707-734E73E4B141}"/>
                </a:ext>
              </a:extLst>
            </p:cNvPr>
            <p:cNvSpPr txBox="1"/>
            <p:nvPr/>
          </p:nvSpPr>
          <p:spPr>
            <a:xfrm>
              <a:off x="572108" y="2021667"/>
              <a:ext cx="16578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IMPORT </a:t>
              </a:r>
              <a:endPara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53A65-2B40-4605-8CCA-60880FDF59D7}"/>
              </a:ext>
            </a:extLst>
          </p:cNvPr>
          <p:cNvSpPr/>
          <p:nvPr/>
        </p:nvSpPr>
        <p:spPr>
          <a:xfrm>
            <a:off x="464224" y="3169487"/>
            <a:ext cx="6595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Connect: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The </a:t>
            </a:r>
            <a:r>
              <a:rPr lang="en-US" altLang="ko-KR" sz="2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jdbc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address to be associated with MariaDB.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3C7099-9A97-4A17-9E7D-36026BC4FDF4}"/>
              </a:ext>
            </a:extLst>
          </p:cNvPr>
          <p:cNvSpPr/>
          <p:nvPr/>
        </p:nvSpPr>
        <p:spPr>
          <a:xfrm>
            <a:off x="464224" y="3688976"/>
            <a:ext cx="6282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userName</a:t>
            </a:r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password: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user account of the database.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E6B00E-CF81-4CA6-8B73-15F94DAD51DA}"/>
              </a:ext>
            </a:extLst>
          </p:cNvPr>
          <p:cNvSpPr/>
          <p:nvPr/>
        </p:nvSpPr>
        <p:spPr>
          <a:xfrm>
            <a:off x="464224" y="4208465"/>
            <a:ext cx="80483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Table: </a:t>
            </a:r>
            <a:r>
              <a:rPr lang="en-US" altLang="ko-KR" sz="20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name of the table to be imported from the database.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3388ED-1A32-4212-804F-E9AE75CED1DE}"/>
              </a:ext>
            </a:extLst>
          </p:cNvPr>
          <p:cNvSpPr/>
          <p:nvPr/>
        </p:nvSpPr>
        <p:spPr>
          <a:xfrm>
            <a:off x="464224" y="4727954"/>
            <a:ext cx="52806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Columns:</a:t>
            </a:r>
            <a:r>
              <a:rPr lang="en-US" altLang="ko-KR" sz="20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columns of data to be imported.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ECD9A-DE2C-41FA-8F80-9F563C4980E2}"/>
              </a:ext>
            </a:extLst>
          </p:cNvPr>
          <p:cNvSpPr/>
          <p:nvPr/>
        </p:nvSpPr>
        <p:spPr>
          <a:xfrm>
            <a:off x="464224" y="5247444"/>
            <a:ext cx="48814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target-</a:t>
            </a:r>
            <a:r>
              <a:rPr lang="en-US" altLang="ko-KR" sz="2000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dir</a:t>
            </a:r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20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path to be stored in HDFS.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E66CC9-0B7C-42BB-8E65-510AC02A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A7B29-0F7D-4026-8A8C-D353DBCB415F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52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5010-5379-4186-90C6-5C796160708A}"/>
              </a:ext>
            </a:extLst>
          </p:cNvPr>
          <p:cNvSpPr/>
          <p:nvPr/>
        </p:nvSpPr>
        <p:spPr>
          <a:xfrm>
            <a:off x="349623" y="1348800"/>
            <a:ext cx="819374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Team Introduction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Purpose of Development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Related Works &amp; Control Group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Development Environment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Program Flowchart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Result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Conclusion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10.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Review</a:t>
            </a:r>
          </a:p>
          <a:p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Reference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D86A57-B245-4503-9651-F2DC5DBC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B1EC6-057B-4DEA-A019-949504776332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C33672-71BA-43C2-A7DF-D991A96634B6}"/>
              </a:ext>
            </a:extLst>
          </p:cNvPr>
          <p:cNvSpPr/>
          <p:nvPr/>
        </p:nvSpPr>
        <p:spPr>
          <a:xfrm>
            <a:off x="4231176" y="1253515"/>
            <a:ext cx="3431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Map/Reduce</a:t>
            </a:r>
            <a:r>
              <a:rPr lang="ko-KR" altLang="en-US" sz="2000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kern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Result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EFE3DC-34CE-4BA3-A22E-E3F76AD9DC39}"/>
              </a:ext>
            </a:extLst>
          </p:cNvPr>
          <p:cNvSpPr/>
          <p:nvPr/>
        </p:nvSpPr>
        <p:spPr>
          <a:xfrm>
            <a:off x="8030925" y="1253515"/>
            <a:ext cx="3594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2000" b="1" kern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Sqoop(Export) Result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60EF7A-D5DA-4134-A262-9D558E29E198}"/>
              </a:ext>
            </a:extLst>
          </p:cNvPr>
          <p:cNvSpPr/>
          <p:nvPr/>
        </p:nvSpPr>
        <p:spPr>
          <a:xfrm>
            <a:off x="349623" y="1253515"/>
            <a:ext cx="3594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2000" b="1" kern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Sqoop(Import)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496A7F-EF45-4D8A-863E-DD0E04D7FF9B}"/>
              </a:ext>
            </a:extLst>
          </p:cNvPr>
          <p:cNvSpPr/>
          <p:nvPr/>
        </p:nvSpPr>
        <p:spPr>
          <a:xfrm>
            <a:off x="4231176" y="1728790"/>
            <a:ext cx="3431381" cy="4270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Map-Reduce Framework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highlight>
                  <a:srgbClr val="FFFF00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 input records=68408</a:t>
            </a:r>
            <a:br>
              <a:rPr lang="en-US" altLang="ko-KR" sz="1100" dirty="0">
                <a:highlight>
                  <a:srgbClr val="FFFF00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 output records=317389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 output bytes=3777867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 output materialized bytes=154548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 split bytes=121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Combine input records=317389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Combine output records=10924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Reduce input groups=10924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Reduce shuffle bytes=154548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Reduce input records=10924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highlight>
                  <a:srgbClr val="FFFF00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Reduce output records=10924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Spilled Records=21848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Shuffled Maps =1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Failed Shuffles=0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Merged Map outputs=1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GC time elapsed (</a:t>
            </a:r>
            <a:r>
              <a:rPr lang="en-US" altLang="ko-KR" sz="1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ms</a:t>
            </a: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)=1566013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CPU time spent (</a:t>
            </a:r>
            <a:r>
              <a:rPr lang="en-US" altLang="ko-KR" sz="1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ms</a:t>
            </a: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)=79441010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Physical memory (bytes) snapshot=1050202112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Virtual memory (bytes) snapshot=5327437824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Total committed heap usage (bytes)=860880896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Peak Map Physical memory (bytes)=877592576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Peak Map Virtual memory (bytes)=2683715584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Peak Reduce Physical memory (bytes)=177844224</a:t>
            </a:r>
            <a:b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Peak Reduce Virtual memory (bytes)=2664820736</a:t>
            </a:r>
            <a:endParaRPr lang="ko-KR" altLang="en-US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45CA69-23AB-4F1A-9611-B4BB9096A7F3}"/>
              </a:ext>
            </a:extLst>
          </p:cNvPr>
          <p:cNvSpPr/>
          <p:nvPr/>
        </p:nvSpPr>
        <p:spPr>
          <a:xfrm>
            <a:off x="431427" y="1728790"/>
            <a:ext cx="3431381" cy="4270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Map-Reduce Framework</a:t>
            </a:r>
            <a:endParaRPr lang="ko-KR" altLang="ko-KR" sz="1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highlight>
                  <a:srgbClr val="FFFF00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 input records=26291</a:t>
            </a:r>
            <a:endParaRPr lang="ko-KR" altLang="ko-KR" sz="1100" dirty="0">
              <a:highlight>
                <a:srgbClr val="FFFF00"/>
              </a:highligh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highlight>
                  <a:srgbClr val="FFFF00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 output records=26291</a:t>
            </a:r>
            <a:endParaRPr lang="ko-KR" altLang="ko-KR" sz="1100" dirty="0">
              <a:highlight>
                <a:srgbClr val="FFFF00"/>
              </a:highligh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 split bytes=87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Spilled Records=0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Failed Shuffles=0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Merged Map outputs=0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GC time elapsed (</a:t>
            </a:r>
            <a:r>
              <a:rPr lang="en-US" altLang="ko-KR" sz="1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ms</a:t>
            </a: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)=51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CPU time spent (</a:t>
            </a:r>
            <a:r>
              <a:rPr lang="en-US" altLang="ko-KR" sz="1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ms</a:t>
            </a: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)=1740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Physical memory (bytes) snapshot=225447936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Virtual memory (bytes) snapshot=2666721280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Total committed heap usage (bytes)=188219392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Peak Map Physical memory (bytes)=225447936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Peak Map Virtual memory (bytes)=2666721280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139910-518C-4289-85B0-2A2449B5BA88}"/>
              </a:ext>
            </a:extLst>
          </p:cNvPr>
          <p:cNvSpPr/>
          <p:nvPr/>
        </p:nvSpPr>
        <p:spPr>
          <a:xfrm>
            <a:off x="8112729" y="1728790"/>
            <a:ext cx="3431381" cy="4270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Map-Reduce Framework</a:t>
            </a:r>
            <a:endParaRPr lang="ko-KR" altLang="ko-KR" sz="1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highlight>
                  <a:srgbClr val="FFFF00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 input records=10924</a:t>
            </a:r>
            <a:endParaRPr lang="ko-KR" altLang="ko-KR" sz="1100" dirty="0">
              <a:highlight>
                <a:srgbClr val="FFFF00"/>
              </a:highligh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highlight>
                  <a:srgbClr val="FFFF00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Map output records=10924</a:t>
            </a:r>
            <a:endParaRPr lang="ko-KR" altLang="ko-KR" sz="1100" dirty="0">
              <a:highlight>
                <a:srgbClr val="FFFF00"/>
              </a:highligh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 split bytes=626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Spilled Records=0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Failed Shuffles=0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Merged Map outputs=0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GC time elapsed (</a:t>
            </a:r>
            <a:r>
              <a:rPr lang="en-US" altLang="ko-KR" sz="1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ms</a:t>
            </a: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)=740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CPU time spent (</a:t>
            </a:r>
            <a:r>
              <a:rPr lang="en-US" altLang="ko-KR" sz="1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ms</a:t>
            </a:r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)=6080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Physical memory (bytes) snapshot=936022016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Virtual memory (bytes) snapshot=10656645120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Total committed heap usage (bytes)=728236032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Peak Map Physical memory (bytes)=249868288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Peak Map Virtual memory (bytes)=2667040768</a:t>
            </a:r>
            <a:endParaRPr lang="ko-KR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B6269-FCBE-41BE-B31F-A0C0A43A1C8C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DE245-4B4C-43EF-A32D-33CF30E818D4}"/>
              </a:ext>
            </a:extLst>
          </p:cNvPr>
          <p:cNvSpPr/>
          <p:nvPr/>
        </p:nvSpPr>
        <p:spPr>
          <a:xfrm>
            <a:off x="1033147" y="6261483"/>
            <a:ext cx="10125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As a result, 10,924 nouns were stored in the database after normalization for 22 hours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50F40F-DB72-41FC-9DA6-BA9AD2BA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C50948-F876-4DAA-A371-1DE80AAFD9B7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14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BB2836-A3A8-4B9F-A69E-63906A9B3D55}"/>
              </a:ext>
            </a:extLst>
          </p:cNvPr>
          <p:cNvSpPr/>
          <p:nvPr/>
        </p:nvSpPr>
        <p:spPr>
          <a:xfrm>
            <a:off x="248640" y="1338273"/>
            <a:ext cx="407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31, keyword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56263F-4E5D-4BF1-AA54-711C293F9C05}"/>
              </a:ext>
            </a:extLst>
          </p:cNvPr>
          <p:cNvGrpSpPr/>
          <p:nvPr/>
        </p:nvGrpSpPr>
        <p:grpSpPr>
          <a:xfrm>
            <a:off x="475129" y="1707605"/>
            <a:ext cx="11294307" cy="1131379"/>
            <a:chOff x="574964" y="2025304"/>
            <a:chExt cx="11294307" cy="11313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F0B014-1CC3-42D3-B0F0-987169C54D35}"/>
                </a:ext>
              </a:extLst>
            </p:cNvPr>
            <p:cNvSpPr/>
            <p:nvPr/>
          </p:nvSpPr>
          <p:spPr>
            <a:xfrm>
              <a:off x="574964" y="2366974"/>
              <a:ext cx="11294307" cy="7897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yarn jar 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/home/vi/</a:t>
              </a:r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/jar/keywordCount.jar </a:t>
              </a:r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keywordCount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/user/vi/</a:t>
              </a:r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keyword_INPUT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/part-m-00000 </a:t>
              </a:r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keyword_OUTPUT</a:t>
              </a: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ECB447-7F20-470F-9A47-7CE3AF0B5283}"/>
                </a:ext>
              </a:extLst>
            </p:cNvPr>
            <p:cNvSpPr txBox="1"/>
            <p:nvPr/>
          </p:nvSpPr>
          <p:spPr>
            <a:xfrm>
              <a:off x="589039" y="2025304"/>
              <a:ext cx="1428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MAP/REDUCE</a:t>
              </a:r>
              <a:endPara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DD1579-3592-42D6-AD49-C69A381C9E58}"/>
              </a:ext>
            </a:extLst>
          </p:cNvPr>
          <p:cNvSpPr/>
          <p:nvPr/>
        </p:nvSpPr>
        <p:spPr>
          <a:xfrm>
            <a:off x="2326783" y="3218415"/>
            <a:ext cx="76985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Enter the jar path and the configured java file, the data path to use,</a:t>
            </a:r>
          </a:p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and the path where the results will be stored.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6811C-F0E3-481C-AFE4-B797CD50A539}"/>
              </a:ext>
            </a:extLst>
          </p:cNvPr>
          <p:cNvSpPr/>
          <p:nvPr/>
        </p:nvSpPr>
        <p:spPr>
          <a:xfrm>
            <a:off x="1715471" y="4246701"/>
            <a:ext cx="90972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Only nouns are used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to analyze the frequency of keywords.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Among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open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sources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language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Komoran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was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used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with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high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speed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and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accuracy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E9C7D6-8376-43D7-BA42-EA5F67C3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21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6B6CB-73EF-4552-8E0E-9E9CB0201BC1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2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BB2836-A3A8-4B9F-A69E-63906A9B3D55}"/>
              </a:ext>
            </a:extLst>
          </p:cNvPr>
          <p:cNvSpPr/>
          <p:nvPr/>
        </p:nvSpPr>
        <p:spPr>
          <a:xfrm>
            <a:off x="248640" y="1338273"/>
            <a:ext cx="5426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31(Keyword), 32(Hashtag)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60A6C4-CEC7-4D2C-8D5C-5C6113AA80D2}"/>
              </a:ext>
            </a:extLst>
          </p:cNvPr>
          <p:cNvGrpSpPr/>
          <p:nvPr/>
        </p:nvGrpSpPr>
        <p:grpSpPr>
          <a:xfrm>
            <a:off x="475129" y="1707605"/>
            <a:ext cx="11297163" cy="1126908"/>
            <a:chOff x="572107" y="4814233"/>
            <a:chExt cx="11297163" cy="112690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320E12B-3BDA-4E00-A173-6F4B5B49C3F4}"/>
                </a:ext>
              </a:extLst>
            </p:cNvPr>
            <p:cNvSpPr/>
            <p:nvPr/>
          </p:nvSpPr>
          <p:spPr>
            <a:xfrm>
              <a:off x="574963" y="5151432"/>
              <a:ext cx="11294307" cy="7897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export --connect </a:t>
              </a:r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jdbc:mysql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://localhost/ TWITTER --username T-SA --password 1234 --table </a:t>
              </a:r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keyword_COUNT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--export-</a:t>
              </a:r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dir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hdfs://localhost:9000/user/vi/keywords_OUTPUT/part-r-00000 --columns </a:t>
              </a:r>
              <a:r>
                <a:rPr lang="en-US" altLang="ko-KR" sz="16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keyword,COUNT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--input-fields-terminated-by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"\t"</a:t>
              </a:r>
              <a:endPara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E7E458-2741-41E7-AFA2-0C3A48E08838}"/>
                </a:ext>
              </a:extLst>
            </p:cNvPr>
            <p:cNvSpPr txBox="1"/>
            <p:nvPr/>
          </p:nvSpPr>
          <p:spPr>
            <a:xfrm>
              <a:off x="572107" y="4814233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EXPORT </a:t>
              </a:r>
              <a:endPara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9EF9F6-BE51-4FBF-9784-26EC89057ECF}"/>
              </a:ext>
            </a:extLst>
          </p:cNvPr>
          <p:cNvSpPr/>
          <p:nvPr/>
        </p:nvSpPr>
        <p:spPr>
          <a:xfrm>
            <a:off x="3544274" y="3284823"/>
            <a:ext cx="456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input-fields-terminated-by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means delimiter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9582C2-5FCA-4061-AE69-FFD968C01B64}"/>
              </a:ext>
            </a:extLst>
          </p:cNvPr>
          <p:cNvSpPr/>
          <p:nvPr/>
        </p:nvSpPr>
        <p:spPr>
          <a:xfrm>
            <a:off x="1689500" y="4500211"/>
            <a:ext cx="9565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These commands are executed automatically using the system function of </a:t>
            </a:r>
            <a:r>
              <a:rPr lang="en-US" altLang="ko-KR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os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modules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DB63F2-5723-4B02-915B-DAD5CB2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22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6CC84-BD7A-40FB-B9F1-DC61C88D36CF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02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(Used data)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A927A-030F-405A-8570-BDAF145F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23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656E7-51A1-42CE-BB2F-C5D6964BE607}"/>
              </a:ext>
            </a:extLst>
          </p:cNvPr>
          <p:cNvSpPr txBox="1"/>
          <p:nvPr/>
        </p:nvSpPr>
        <p:spPr>
          <a:xfrm>
            <a:off x="1546412" y="2343835"/>
            <a:ext cx="9099176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query = '"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문재인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OR "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홍준표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OR "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안철수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OR "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유승민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OR "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심상정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“’</a:t>
            </a:r>
          </a:p>
          <a:p>
            <a:pPr algn="ctr"/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date = ('201704180000', '201705100000')</a:t>
            </a:r>
          </a:p>
          <a:p>
            <a:pPr algn="ctr"/>
            <a:r>
              <a:rPr lang="en-US" altLang="ko-KR" sz="14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maxResults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= 100</a:t>
            </a:r>
          </a:p>
          <a:p>
            <a:pPr algn="ctr"/>
            <a:endParaRPr lang="ko-KR" altLang="en-US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1day = 4 Search</a:t>
            </a:r>
          </a:p>
          <a:p>
            <a:pPr algn="ctr"/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00:00:00 ~ 06:00:00</a:t>
            </a:r>
          </a:p>
          <a:p>
            <a:pPr algn="ctr"/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06:00:00 ~ 12:00:00</a:t>
            </a:r>
          </a:p>
          <a:p>
            <a:pPr algn="ctr"/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12:00:00 ~ 18:00:00</a:t>
            </a:r>
          </a:p>
          <a:p>
            <a:pPr algn="ctr"/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18:00:00 ~ 00:00:00</a:t>
            </a:r>
            <a:endParaRPr lang="ko-KR" altLang="en-US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Total Data = 1 day(1200)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22(campaign period)</a:t>
            </a:r>
          </a:p>
          <a:p>
            <a:pPr algn="ctr"/>
            <a:r>
              <a:rPr lang="en-US" altLang="ko-KR" sz="4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=26,400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3E2B4-EF28-4CA2-8525-5D855D38F5E4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117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(Visualization)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9EA10C-1073-4AD4-B2CC-44BC19D5A88D}"/>
              </a:ext>
            </a:extLst>
          </p:cNvPr>
          <p:cNvSpPr/>
          <p:nvPr/>
        </p:nvSpPr>
        <p:spPr>
          <a:xfrm>
            <a:off x="248640" y="1338273"/>
            <a:ext cx="6215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41~43, Tweets based Visualization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C0631F-4369-40AC-B0A2-1531D4931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8" t="15566" r="10670" b="11772"/>
          <a:stretch/>
        </p:blipFill>
        <p:spPr>
          <a:xfrm>
            <a:off x="2606835" y="2677097"/>
            <a:ext cx="6978325" cy="3644160"/>
          </a:xfrm>
          <a:prstGeom prst="rect">
            <a:avLst/>
          </a:prstGeom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34993F-5AE6-4370-B240-E62CC72A2D6D}"/>
              </a:ext>
            </a:extLst>
          </p:cNvPr>
          <p:cNvSpPr/>
          <p:nvPr/>
        </p:nvSpPr>
        <p:spPr>
          <a:xfrm>
            <a:off x="2381903" y="6155801"/>
            <a:ext cx="6697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What is the </a:t>
            </a:r>
            <a:r>
              <a:rPr lang="en-US" altLang="ko-KR" sz="2400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worldcloud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To check the frequency of words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80703" y="1758586"/>
            <a:ext cx="7213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Results of </a:t>
            </a:r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WordCloud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in the 19th presidential election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38368" y="2252057"/>
            <a:ext cx="658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query = '"</a:t>
            </a:r>
            <a:r>
              <a:rPr lang="ko-KR" altLang="en-US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문재인</a:t>
            </a:r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OR "</a:t>
            </a:r>
            <a:r>
              <a:rPr lang="ko-KR" altLang="en-US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홍준표</a:t>
            </a:r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OR "</a:t>
            </a:r>
            <a:r>
              <a:rPr lang="ko-KR" altLang="en-US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안철수</a:t>
            </a:r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OR "</a:t>
            </a:r>
            <a:r>
              <a:rPr lang="ko-KR" altLang="en-US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유승민</a:t>
            </a:r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 OR "</a:t>
            </a:r>
            <a:r>
              <a:rPr lang="ko-KR" altLang="en-US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심상정</a:t>
            </a:r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"'</a:t>
            </a:r>
          </a:p>
          <a:p>
            <a:pPr algn="r"/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Period: (2017-04-18 ~ 2017-05-09)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A927A-030F-405A-8570-BDAF145F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24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A030FC-9745-4C2D-889F-0F0A0642F341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34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1368AB-EB62-4AE2-8374-B895A5FBD386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0ABBB0-64FF-4FF2-BCA6-A678BF51DD6E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(Visualization)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AC5D503-DAF3-4B4C-883C-3FDE9BBB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11219" r="9388" b="4377"/>
          <a:stretch/>
        </p:blipFill>
        <p:spPr>
          <a:xfrm>
            <a:off x="2279276" y="1929653"/>
            <a:ext cx="7678271" cy="3496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7B80CB-5C44-4585-ADCC-B31140D88591}"/>
              </a:ext>
            </a:extLst>
          </p:cNvPr>
          <p:cNvSpPr txBox="1"/>
          <p:nvPr/>
        </p:nvSpPr>
        <p:spPr>
          <a:xfrm>
            <a:off x="1190697" y="5630232"/>
            <a:ext cx="999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Candidate </a:t>
            </a:r>
            <a:r>
              <a:rPr lang="en-US" altLang="ko-KR" b="1" dirty="0">
                <a:solidFill>
                  <a:schemeClr val="accent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Moon Jae-in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of the blue line graph has 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 high frequency of mentioning daily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while </a:t>
            </a:r>
            <a:r>
              <a:rPr lang="en-US" altLang="ko-KR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Hong Joon-</a:t>
            </a:r>
            <a:r>
              <a:rPr lang="en-US" altLang="ko-KR" b="1" dirty="0" err="1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pyo</a:t>
            </a:r>
            <a:r>
              <a:rPr lang="en-US" altLang="ko-KR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shows a remarkable 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increase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in the number of referrals</a:t>
            </a:r>
          </a:p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by </a:t>
            </a:r>
            <a:r>
              <a:rPr lang="en-US" altLang="ko-KR" b="1" dirty="0" err="1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Ahn</a:t>
            </a:r>
            <a:r>
              <a:rPr lang="en-US" altLang="ko-KR" b="1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Cheol-</a:t>
            </a:r>
            <a:r>
              <a:rPr lang="en-US" altLang="ko-KR" b="1" dirty="0" err="1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soo</a:t>
            </a:r>
            <a:r>
              <a:rPr lang="en-US" altLang="ko-KR" b="1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while the reference is 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decreased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with time.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79E68D-6C42-457B-ABDE-9AB7AEEFB453}"/>
              </a:ext>
            </a:extLst>
          </p:cNvPr>
          <p:cNvSpPr/>
          <p:nvPr/>
        </p:nvSpPr>
        <p:spPr>
          <a:xfrm>
            <a:off x="7288905" y="1709626"/>
            <a:ext cx="2545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Period: </a:t>
            </a:r>
            <a:r>
              <a:rPr lang="ko-KR" altLang="en-US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(2017-04-18 ~ 2017-05-09)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21ED18-DA7B-4A72-B1DC-B98CEF678CE5}"/>
              </a:ext>
            </a:extLst>
          </p:cNvPr>
          <p:cNvSpPr/>
          <p:nvPr/>
        </p:nvSpPr>
        <p:spPr>
          <a:xfrm>
            <a:off x="1096251" y="1407867"/>
            <a:ext cx="10186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number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of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tweets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mentioned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by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each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candidate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during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19th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presidential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election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D65FA4-ED91-4E79-B77B-B2F445B2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25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ADEF6E-4B1B-4789-9C36-602A741A1D74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879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6E3CCE-4658-462D-AFFC-6BF0312DA9CC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(Visualization)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7CEAF-3E5D-46A5-9CA1-0EEE5D69336C}"/>
              </a:ext>
            </a:extLst>
          </p:cNvPr>
          <p:cNvSpPr/>
          <p:nvPr/>
        </p:nvSpPr>
        <p:spPr>
          <a:xfrm>
            <a:off x="248640" y="1338273"/>
            <a:ext cx="1014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Execution of T-SA number 51~53, Tweets and The percentage of votes based on visualization analysis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E9AD5E9-1970-4B28-96ED-58F62F1E6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7" b="19314"/>
          <a:stretch/>
        </p:blipFill>
        <p:spPr>
          <a:xfrm>
            <a:off x="1596017" y="2622176"/>
            <a:ext cx="8812306" cy="29516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84A4A5-ADB0-4380-8BEB-D08DAB45E6CB}"/>
              </a:ext>
            </a:extLst>
          </p:cNvPr>
          <p:cNvSpPr/>
          <p:nvPr/>
        </p:nvSpPr>
        <p:spPr>
          <a:xfrm>
            <a:off x="3700472" y="6256475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As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result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</a:t>
            </a:r>
            <a:r>
              <a:rPr lang="ko-KR" altLang="en-US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two</a:t>
            </a:r>
            <a:r>
              <a:rPr lang="ko-KR" altLang="en-US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indicators</a:t>
            </a:r>
            <a:r>
              <a:rPr lang="ko-KR" altLang="en-US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are</a:t>
            </a:r>
            <a:r>
              <a:rPr lang="ko-KR" altLang="en-US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similar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A8BFAE-826B-4C84-82CF-E10B421619A3}"/>
              </a:ext>
            </a:extLst>
          </p:cNvPr>
          <p:cNvSpPr/>
          <p:nvPr/>
        </p:nvSpPr>
        <p:spPr>
          <a:xfrm>
            <a:off x="1493743" y="5573806"/>
            <a:ext cx="9204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You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can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correlation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between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top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five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candidates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and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actual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rate</a:t>
            </a: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of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voting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during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election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period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C3AFC-D1CC-4ED1-A095-45AD350BEB1F}"/>
              </a:ext>
            </a:extLst>
          </p:cNvPr>
          <p:cNvSpPr/>
          <p:nvPr/>
        </p:nvSpPr>
        <p:spPr>
          <a:xfrm>
            <a:off x="2680354" y="1849798"/>
            <a:ext cx="66436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Top 5 Candidate Tweets Referenced and Actual Vote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7DDA3E-AD71-4F7E-AFD3-8E782F63801E}"/>
              </a:ext>
            </a:extLst>
          </p:cNvPr>
          <p:cNvSpPr/>
          <p:nvPr/>
        </p:nvSpPr>
        <p:spPr>
          <a:xfrm>
            <a:off x="3125149" y="2335997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Tweets Referenced</a:t>
            </a:r>
            <a:endParaRPr lang="ko-KR" altLang="en-US" sz="1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737F6F-74D4-4612-AC02-4A916220B81A}"/>
              </a:ext>
            </a:extLst>
          </p:cNvPr>
          <p:cNvSpPr/>
          <p:nvPr/>
        </p:nvSpPr>
        <p:spPr>
          <a:xfrm>
            <a:off x="7691718" y="2301990"/>
            <a:ext cx="933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Actual Vote</a:t>
            </a:r>
            <a:endParaRPr lang="ko-KR" altLang="en-US" sz="1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9F2FD0-B4C7-4AC8-A312-E023B8F6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26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8F1EEA-3070-4BBB-B319-B39E30A95D5A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827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6E3CCE-4658-462D-AFFC-6BF0312DA9CC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Conclusion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03BC1E-3507-4401-862E-AD069BCD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27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D32AA7-E8A4-4666-A46D-1BCC3337FCD9}"/>
              </a:ext>
            </a:extLst>
          </p:cNvPr>
          <p:cNvSpPr/>
          <p:nvPr/>
        </p:nvSpPr>
        <p:spPr>
          <a:xfrm>
            <a:off x="349623" y="1563190"/>
            <a:ext cx="11273258" cy="2328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2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Expectation Effectiveness</a:t>
            </a: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 19th presidential election can confirm </a:t>
            </a:r>
            <a:r>
              <a:rPr lang="en-US" altLang="ko-KR" kern="1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 similar pattern of tweets and actual voter turnout</a:t>
            </a: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As a result, we hope that the next presidential election will be able to predict the president-elect based on this.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2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Future plans.</a:t>
            </a: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We will be apply to other elections to raise the accuracy of the project.</a:t>
            </a: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We will collect and apply the pre-election data to see how it affects the outcome.</a:t>
            </a:r>
            <a:endParaRPr lang="en-US" altLang="ko-KR" kern="100" dirty="0" err="1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E7ABF-CDE5-4B52-8F69-42E643190B57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050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6E3CCE-4658-462D-AFFC-6BF0312DA9CC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Review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DE4344-CE0C-4916-A944-7CA51E72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28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CEB61E-A22D-4DCE-9126-9AB001A4DD7C}"/>
              </a:ext>
            </a:extLst>
          </p:cNvPr>
          <p:cNvSpPr/>
          <p:nvPr/>
        </p:nvSpPr>
        <p:spPr>
          <a:xfrm>
            <a:off x="349623" y="1563190"/>
            <a:ext cx="11273258" cy="3253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2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Lee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SeokJune</a:t>
            </a:r>
            <a:endParaRPr lang="en-US" altLang="ko-KR" sz="24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en-US" altLang="ko-KR" sz="24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2400" b="1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Bae</a:t>
            </a:r>
            <a:r>
              <a:rPr lang="en-US" altLang="ko-KR" sz="2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InGyu</a:t>
            </a:r>
            <a:endParaRPr lang="en-US" altLang="ko-KR" sz="24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en-US" altLang="ko-KR" sz="24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2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Lee </a:t>
            </a:r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Yunhyuck</a:t>
            </a:r>
            <a:endParaRPr lang="en-US" altLang="ko-KR" sz="24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en-US" altLang="ko-KR" sz="24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2400" b="1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Seo</a:t>
            </a:r>
            <a:r>
              <a:rPr lang="en-US" altLang="ko-KR" sz="2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JaeIck</a:t>
            </a:r>
            <a:endParaRPr lang="en-US" altLang="ko-KR" sz="2400" b="1" kern="100" dirty="0" err="1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en-US" altLang="ko-KR" sz="2400" b="1" kern="100" dirty="0" err="1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1ABF6-B21B-4975-9E95-14F8237F75D4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301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Reference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273258" cy="3298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Tweetrend</a:t>
            </a: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u="sng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http://tweetrend.com/</a:t>
            </a:r>
            <a:endParaRPr lang="ko-KR" altLang="ko-KR" sz="2000" u="sng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lang="ko-KR" altLang="ko-KR" sz="20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Foller.me beta, </a:t>
            </a: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https://foller.me/</a:t>
            </a:r>
            <a:endParaRPr lang="en-US" altLang="ko-KR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ko-KR" altLang="en-US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중앙선거관리위원회 선거통계시스템</a:t>
            </a: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http://info.nec.go.kr/</a:t>
            </a:r>
            <a:endParaRPr lang="en-US" altLang="ko-KR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Developer, </a:t>
            </a: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https://developer.twitter.com/</a:t>
            </a:r>
            <a:endParaRPr lang="en-US" altLang="ko-KR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 Tweets, </a:t>
            </a:r>
            <a:r>
              <a:rPr lang="en-US" altLang="ko-KR" u="sng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https://developer.twitter.com/en/docs/tweets/search/guides/standard-operators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ko-KR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정재화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시작하세요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 </a:t>
            </a:r>
            <a:r>
              <a:rPr lang="ko-KR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하둡</a:t>
            </a:r>
            <a:r>
              <a:rPr lang="ko-KR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프로그래밍 빅데이터 분석을 위한 </a:t>
            </a:r>
            <a:r>
              <a:rPr lang="ko-KR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하둡</a:t>
            </a:r>
            <a:r>
              <a:rPr lang="ko-KR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기초부터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YARN</a:t>
            </a:r>
            <a:r>
              <a:rPr lang="ko-KR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까지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개정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판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], 2016.05.13, </a:t>
            </a:r>
            <a:r>
              <a:rPr lang="ko-KR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위키북스</a:t>
            </a:r>
            <a:endParaRPr lang="ko-KR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B1A569-01B7-4372-B837-69D6B8A9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29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7489B-84A3-4EFB-99B8-BE299BB0E7FC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73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0" y="1874689"/>
            <a:ext cx="12192000" cy="4225703"/>
            <a:chOff x="-424553" y="1333965"/>
            <a:chExt cx="13015672" cy="453903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2281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Computer Engineering, </a:t>
              </a:r>
              <a:r>
                <a:rPr lang="en-US" altLang="ko-KR" sz="14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Chosun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University (20165072)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3"/>
                </a:rPr>
                <a:t>op2se1@gmail.com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Establishing and managing the MariaDB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Implementing Twitter APIs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Implementation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Creating and modifying documents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835656" cy="204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Yunhyuck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Computer Engineering, </a:t>
              </a:r>
              <a:r>
                <a:rPr lang="en-US" altLang="ko-KR" sz="14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Chosun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University (20165062)</a:t>
              </a: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4"/>
                </a:rPr>
                <a:t>leeyh5134@naver.com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Establishment of Sqoop Environment</a:t>
              </a: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 (Map/Reduce)Implementation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15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Computer Engineering, </a:t>
              </a:r>
              <a:r>
                <a:rPr lang="en-US" altLang="ko-KR" sz="14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Chosun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University (20165073)</a:t>
              </a: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5"/>
                </a:rPr>
                <a:t>happykkk789@naver.com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Interlink Implementation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15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Computer Engineering, Chosun University (20144773)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6"/>
                </a:rPr>
                <a:t>nero8879@naver.com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Implementation</a:t>
              </a: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3B156A-6B62-4AEE-98AF-F2563F57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496547-B746-4027-A71B-FF4AE8EC465C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20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2644258" y="2547982"/>
            <a:ext cx="69034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Thank you</a:t>
            </a:r>
            <a:endParaRPr lang="ko-KR" altLang="en-US" sz="115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668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3602620" y="2206012"/>
            <a:ext cx="49867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 &amp; A</a:t>
            </a:r>
            <a:endParaRPr lang="ko-KR" altLang="en-US" sz="115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20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0" y="1874689"/>
            <a:ext cx="12192000" cy="4225703"/>
            <a:chOff x="-424553" y="1333965"/>
            <a:chExt cx="13015672" cy="453903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2281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Computer Engineering, </a:t>
              </a:r>
              <a:r>
                <a:rPr lang="en-US" altLang="ko-KR" sz="14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Chosun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University (20165072)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3"/>
                </a:rPr>
                <a:t>op2se1@gmail.com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Establishing and managing the MariaDB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Implementing Twitter APIs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Implementation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Creating and modifying documents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835656" cy="204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Yunhyuck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Computer Engineering, </a:t>
              </a:r>
              <a:r>
                <a:rPr lang="en-US" altLang="ko-KR" sz="14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Chosun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University (20165062)</a:t>
              </a: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4"/>
                </a:rPr>
                <a:t>leeyh5134@naver.com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Establishment of Sqoop Environment</a:t>
              </a: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 (Map/Reduce)Implementation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15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Computer Engineering, </a:t>
              </a:r>
              <a:r>
                <a:rPr lang="en-US" altLang="ko-KR" sz="14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Chosun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University (20165073)</a:t>
              </a: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5"/>
                </a:rPr>
                <a:t>happykkk789@naver.com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Interlink Implementation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15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Computer Engineering, Chosun University (20144773)</a:t>
              </a: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hlinkClick r:id="rId6"/>
                </a:rPr>
                <a:t>nero8879@naver.com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Implementation</a:t>
              </a: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3B156A-6B62-4AEE-98AF-F2563F57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32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496547-B746-4027-A71B-FF4AE8EC465C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850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0" y="2497976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/>
              <a:t>용어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F48F31-25DF-4CE0-8BEC-C2437754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773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ko-KR" altLang="en-US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정리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84237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CLI( Command-Line Interface)</a:t>
            </a: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사용자의 명령어 입력을 기다리며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명령어 입력이 완료되면 해당 명령어를 실행하고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결과를 출력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lvl="0">
              <a:defRPr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정형 데이터 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통계적 분석에 사용될 수 있을만한 형태로 정리되고 가공된 데이터를 의미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 </a:t>
            </a:r>
          </a:p>
          <a:p>
            <a:pPr lvl="0">
              <a:defRPr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RDBMS 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관계형 데이터베이스를 생성하고 수정하고 관리할 수 있는 소프트웨어</a:t>
            </a:r>
            <a:b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JVM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lvl="0">
              <a:defRPr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개발한 프로그램을 컴파일하여 만들어지는 바이트코드를 실행시키기 위한 가상 머신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</a:p>
          <a:p>
            <a:pPr lvl="0">
              <a:defRPr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JDK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환경에서 돌아가는 프로그램을 개발하는 데 필요한 툴들을 모아놓은 소프트웨어 패키지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defRPr/>
            </a:pPr>
            <a:endParaRPr lang="en-US" altLang="ko-KR" b="1" dirty="0"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IDE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소프트웨어 개발에 관련된 모든 작업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패키지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인클루딩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소스 코드 편집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컴파일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디버그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원격 서버 액세스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바이너리 배포 등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하나의 프로그램 안에서 모두 처리하는 환경을 제공하는 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300E93-EC27-422B-91AB-3F942AC1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42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ko-KR" altLang="en-US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정리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8423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콜렉터</a:t>
            </a: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(Collector)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여러 대의 에이전트로부터 로그 정보를 수신해서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하둡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분산 파일시스템에 저장하는 역할을 담당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여러 대의 에이전트 서버로부터 데이터를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전송받지만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하나의 파일에 저장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맵리듀스</a:t>
            </a:r>
            <a:r>
              <a:rPr lang="en-US" altLang="ko-KR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(MapReduce)</a:t>
            </a:r>
            <a:r>
              <a:rPr lang="ko-KR" altLang="en-US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대용량 데이터 처리를 분산 병렬 컴퓨팅에서 처리하기 위한 목적으로 제작한 프레임워크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배열 안의 요소들을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짝지어 주는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맵과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Key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값을 이용해서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Value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값을 합쳐주는 리듀스로 이루어짐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EF6777-A894-4D38-8640-B37FADF3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1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0" y="2497976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/>
              <a:t>예상질문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182439-6EBF-4D0A-91DD-228AEA32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78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20A903-AC2D-40BB-8E47-4471D715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036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F1D17-F633-4D06-B57B-246102759369}"/>
              </a:ext>
            </a:extLst>
          </p:cNvPr>
          <p:cNvGrpSpPr/>
          <p:nvPr/>
        </p:nvGrpSpPr>
        <p:grpSpPr>
          <a:xfrm>
            <a:off x="8170327" y="2457450"/>
            <a:ext cx="1880242" cy="2823882"/>
            <a:chOff x="8170327" y="2457450"/>
            <a:chExt cx="1880242" cy="28238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318535-D662-4EC7-91FF-B3D72FBCE123}"/>
                </a:ext>
              </a:extLst>
            </p:cNvPr>
            <p:cNvSpPr/>
            <p:nvPr/>
          </p:nvSpPr>
          <p:spPr>
            <a:xfrm>
              <a:off x="8185910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3.2.0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3408BB4-DB5E-4FAB-A834-1EEA2F09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3" y="3475772"/>
              <a:ext cx="1440000" cy="8929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D86CE7A-9B72-42C7-9DE9-8C3DE492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8" b="89853" l="8377" r="925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327" y="2457450"/>
              <a:ext cx="1864800" cy="5364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888F60-D576-4FDE-A3FD-D4C13314D9FE}"/>
                </a:ext>
              </a:extLst>
            </p:cNvPr>
            <p:cNvSpPr/>
            <p:nvPr/>
          </p:nvSpPr>
          <p:spPr>
            <a:xfrm>
              <a:off x="8179884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623139-555E-496F-9E27-8A3AC9527539}"/>
              </a:ext>
            </a:extLst>
          </p:cNvPr>
          <p:cNvGrpSpPr/>
          <p:nvPr/>
        </p:nvGrpSpPr>
        <p:grpSpPr>
          <a:xfrm>
            <a:off x="4141867" y="2457450"/>
            <a:ext cx="1874032" cy="2823882"/>
            <a:chOff x="4141867" y="2457450"/>
            <a:chExt cx="1874032" cy="282388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6C48F6-33C0-49C3-93E7-F75F108C4A9E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3FE867-2414-43F4-A46B-9173339F7AC8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A5C49F8-D30E-4AAD-9477-E24E8570C40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FE9FC01-3813-47EC-A924-39B6CA7F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CB78FE-1DC3-4425-8FA7-A784BAAE9FA7}"/>
              </a:ext>
            </a:extLst>
          </p:cNvPr>
          <p:cNvGrpSpPr/>
          <p:nvPr/>
        </p:nvGrpSpPr>
        <p:grpSpPr>
          <a:xfrm>
            <a:off x="6156097" y="2457450"/>
            <a:ext cx="1870685" cy="2823882"/>
            <a:chOff x="1700944" y="1867157"/>
            <a:chExt cx="1870685" cy="2823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D5A72-49D2-417F-9D34-EA2BE2CC7B81}"/>
                </a:ext>
              </a:extLst>
            </p:cNvPr>
            <p:cNvSpPr/>
            <p:nvPr/>
          </p:nvSpPr>
          <p:spPr>
            <a:xfrm>
              <a:off x="1700944" y="1867157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80E6872-1987-4F7F-98EE-40EA92CC7DD9}"/>
                </a:ext>
              </a:extLst>
            </p:cNvPr>
            <p:cNvSpPr/>
            <p:nvPr/>
          </p:nvSpPr>
          <p:spPr>
            <a:xfrm>
              <a:off x="1706970" y="4260734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2019-03(4.11)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6A403E2-33D9-47E9-9B0F-E36C0BB222FC}"/>
              </a:ext>
            </a:extLst>
          </p:cNvPr>
          <p:cNvPicPr>
            <a:picLocks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39" y="3202226"/>
            <a:ext cx="144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96C9E1-C8BF-4C43-85B6-4E5EB02519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-11402" r="-4444" b="-8848"/>
          <a:stretch/>
        </p:blipFill>
        <p:spPr>
          <a:xfrm>
            <a:off x="6156097" y="2457450"/>
            <a:ext cx="1864800" cy="5364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FC02D-60D9-45D4-AAB8-6B5C475591BC}"/>
              </a:ext>
            </a:extLst>
          </p:cNvPr>
          <p:cNvGrpSpPr/>
          <p:nvPr/>
        </p:nvGrpSpPr>
        <p:grpSpPr>
          <a:xfrm>
            <a:off x="2117896" y="2457450"/>
            <a:ext cx="1870685" cy="2823882"/>
            <a:chOff x="2117896" y="2457450"/>
            <a:chExt cx="1870685" cy="282388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C142E99-2AD5-4217-BC2B-372E9CB1F3F6}"/>
                </a:ext>
              </a:extLst>
            </p:cNvPr>
            <p:cNvGrpSpPr/>
            <p:nvPr/>
          </p:nvGrpSpPr>
          <p:grpSpPr>
            <a:xfrm>
              <a:off x="2117896" y="2457450"/>
              <a:ext cx="1870685" cy="2823882"/>
              <a:chOff x="1700944" y="1867157"/>
              <a:chExt cx="1870685" cy="28238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316862-6C3E-4EDC-B746-A7ECC5CE816E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22E019D-D788-4AA0-B087-0704CD68FDAB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C274B9-2260-451D-8732-1E38A39B4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2117896" y="2457450"/>
              <a:ext cx="1864800" cy="536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0385F1-547F-4954-8148-599454B17DB8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38" y="3382226"/>
              <a:ext cx="1440000" cy="108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BFE015-43E7-4250-89DD-A06E41AC6FBA}"/>
              </a:ext>
            </a:extLst>
          </p:cNvPr>
          <p:cNvGrpSpPr/>
          <p:nvPr/>
        </p:nvGrpSpPr>
        <p:grpSpPr>
          <a:xfrm>
            <a:off x="107014" y="2457450"/>
            <a:ext cx="1870685" cy="2823882"/>
            <a:chOff x="107014" y="2457450"/>
            <a:chExt cx="1870685" cy="28238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ED4D47-AF92-48B8-B9E8-DD5BBB0A833A}"/>
                </a:ext>
              </a:extLst>
            </p:cNvPr>
            <p:cNvGrpSpPr/>
            <p:nvPr/>
          </p:nvGrpSpPr>
          <p:grpSpPr>
            <a:xfrm>
              <a:off x="107014" y="2457450"/>
              <a:ext cx="1870685" cy="2823882"/>
              <a:chOff x="2833243" y="2652260"/>
              <a:chExt cx="1870685" cy="28238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17875F-9DED-48F8-B196-7098FF0D5D09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D5BD4C-920D-4F6F-BE1C-43784F722832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9DD1DD-DF51-4BE0-B4F9-9C8EABE6D872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322356" y="3202226"/>
              <a:ext cx="1440000" cy="144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F37168C-63DB-4456-9C73-2B346C8D32EB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107014" y="2489200"/>
              <a:ext cx="1864800" cy="522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0A60AB-7AEB-4756-927A-7AABE7DFFFFF}"/>
              </a:ext>
            </a:extLst>
          </p:cNvPr>
          <p:cNvGrpSpPr/>
          <p:nvPr/>
        </p:nvGrpSpPr>
        <p:grpSpPr>
          <a:xfrm>
            <a:off x="10214300" y="2457450"/>
            <a:ext cx="1870685" cy="2823882"/>
            <a:chOff x="10214300" y="2457450"/>
            <a:chExt cx="1870685" cy="282388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35D324-A0F3-46BF-9F6C-ED9C28E7CC7E}"/>
                </a:ext>
              </a:extLst>
            </p:cNvPr>
            <p:cNvGrpSpPr/>
            <p:nvPr/>
          </p:nvGrpSpPr>
          <p:grpSpPr>
            <a:xfrm>
              <a:off x="10214300" y="2457450"/>
              <a:ext cx="1870685" cy="2823882"/>
              <a:chOff x="5175276" y="2652260"/>
              <a:chExt cx="1870685" cy="282388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D78FBD-2D89-46C7-B75E-D83402465C54}"/>
                  </a:ext>
                </a:extLst>
              </p:cNvPr>
              <p:cNvSpPr/>
              <p:nvPr/>
            </p:nvSpPr>
            <p:spPr>
              <a:xfrm>
                <a:off x="5181302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1.4.7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A83958-F9CC-4AFF-BA09-765F3878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852" y="3684197"/>
                <a:ext cx="1440000" cy="89290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D11E32-0928-47F8-BB97-28C5CE82385A}"/>
                  </a:ext>
                </a:extLst>
              </p:cNvPr>
              <p:cNvSpPr/>
              <p:nvPr/>
            </p:nvSpPr>
            <p:spPr>
              <a:xfrm>
                <a:off x="5175276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sqoopì ëí ì´ë¯¸ì§ ê²ìê²°ê³¼">
              <a:extLst>
                <a:ext uri="{FF2B5EF4-FFF2-40B4-BE49-F238E27FC236}">
                  <a16:creationId xmlns:a16="http://schemas.microsoft.com/office/drawing/2014/main" id="{2454A66A-4661-47DC-BA85-3897D2E4A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4703" y="2585691"/>
              <a:ext cx="1642346" cy="43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D4AB0-B506-4CA7-A25E-CBAB4E787283}"/>
              </a:ext>
            </a:extLst>
          </p:cNvPr>
          <p:cNvSpPr/>
          <p:nvPr/>
        </p:nvSpPr>
        <p:spPr>
          <a:xfrm>
            <a:off x="107014" y="5324196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58E963-10C4-4480-9266-F6660925B0B3}"/>
              </a:ext>
            </a:extLst>
          </p:cNvPr>
          <p:cNvSpPr/>
          <p:nvPr/>
        </p:nvSpPr>
        <p:spPr>
          <a:xfrm>
            <a:off x="2117896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BDA61-D7E1-4FEC-A402-79BB53679B60}"/>
              </a:ext>
            </a:extLst>
          </p:cNvPr>
          <p:cNvSpPr/>
          <p:nvPr/>
        </p:nvSpPr>
        <p:spPr>
          <a:xfrm>
            <a:off x="4154588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297DB9-38AC-4865-BA7C-617E7243F068}"/>
              </a:ext>
            </a:extLst>
          </p:cNvPr>
          <p:cNvSpPr/>
          <p:nvPr/>
        </p:nvSpPr>
        <p:spPr>
          <a:xfrm>
            <a:off x="6159445" y="5324194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952269-8546-4502-B25F-BF9552C6D97D}"/>
              </a:ext>
            </a:extLst>
          </p:cNvPr>
          <p:cNvSpPr/>
          <p:nvPr/>
        </p:nvSpPr>
        <p:spPr>
          <a:xfrm>
            <a:off x="8183232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8653D1-C60A-4708-B4FD-90124D6EC784}"/>
              </a:ext>
            </a:extLst>
          </p:cNvPr>
          <p:cNvSpPr/>
          <p:nvPr/>
        </p:nvSpPr>
        <p:spPr>
          <a:xfrm>
            <a:off x="10217648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C10B67-0557-438C-91A7-8393661F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59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파이썬</a:t>
            </a:r>
            <a:r>
              <a:rPr lang="en-US" altLang="ko-KR" dirty="0"/>
              <a:t>(Python)</a:t>
            </a:r>
            <a:r>
              <a:rPr lang="ko-KR" altLang="ko-KR" dirty="0"/>
              <a:t>은</a:t>
            </a:r>
            <a:r>
              <a:rPr lang="en-US" altLang="ko-KR" dirty="0"/>
              <a:t> 1991</a:t>
            </a:r>
            <a:r>
              <a:rPr lang="ko-KR" altLang="ko-KR" dirty="0"/>
              <a:t>년 프로그래머인 귀도 반 </a:t>
            </a:r>
            <a:r>
              <a:rPr lang="ko-KR" altLang="ko-KR" dirty="0" err="1"/>
              <a:t>로섬</a:t>
            </a:r>
            <a:r>
              <a:rPr lang="en-US" altLang="ko-KR" dirty="0"/>
              <a:t>(Guido van Rossum)</a:t>
            </a:r>
            <a:r>
              <a:rPr lang="ko-KR" altLang="ko-KR" dirty="0"/>
              <a:t>이 발표한 고급 프로그래밍 언어로</a:t>
            </a:r>
            <a:r>
              <a:rPr lang="en-US" altLang="ko-KR" dirty="0"/>
              <a:t>, </a:t>
            </a:r>
            <a:r>
              <a:rPr lang="ko-KR" altLang="ko-KR" dirty="0"/>
              <a:t>플랫폼 독립적이며 인터프리터식</a:t>
            </a:r>
            <a:r>
              <a:rPr lang="en-US" altLang="ko-KR" dirty="0"/>
              <a:t>, </a:t>
            </a:r>
            <a:r>
              <a:rPr lang="ko-KR" altLang="ko-KR" dirty="0"/>
              <a:t>객체 지향적</a:t>
            </a:r>
            <a:r>
              <a:rPr lang="en-US" altLang="ko-KR" dirty="0"/>
              <a:t>, </a:t>
            </a:r>
            <a:r>
              <a:rPr lang="ko-KR" altLang="ko-KR" dirty="0"/>
              <a:t>동적 타이</a:t>
            </a:r>
            <a:r>
              <a:rPr lang="ko-KR" altLang="en-US" dirty="0"/>
              <a:t>핑</a:t>
            </a:r>
            <a:r>
              <a:rPr lang="en-US" altLang="ko-KR" dirty="0"/>
              <a:t> </a:t>
            </a:r>
            <a:r>
              <a:rPr lang="ko-KR" altLang="ko-KR" dirty="0"/>
              <a:t>대화형 언어이다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ko-KR" dirty="0" err="1"/>
              <a:t>파이썬은</a:t>
            </a:r>
            <a:r>
              <a:rPr lang="ko-KR" altLang="ko-KR" dirty="0"/>
              <a:t> 비영리의 파이썬 소프트웨어 재단이 관리하는 개방형</a:t>
            </a:r>
            <a:r>
              <a:rPr lang="en-US" altLang="ko-KR" dirty="0"/>
              <a:t>, </a:t>
            </a:r>
            <a:r>
              <a:rPr lang="ko-KR" altLang="ko-KR" dirty="0"/>
              <a:t>공동체 기반 개발 모델을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Python site </a:t>
            </a:r>
          </a:p>
          <a:p>
            <a:r>
              <a:rPr lang="en-US" altLang="ko-KR" sz="1600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sz="1600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500" b="1" dirty="0"/>
          </a:p>
          <a:p>
            <a:r>
              <a:rPr lang="en-US" altLang="ko-KR" b="1" dirty="0"/>
              <a:t>Python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python3</a:t>
            </a:r>
          </a:p>
          <a:p>
            <a:endParaRPr lang="en-US" altLang="ko-KR" sz="5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python3 --version</a:t>
            </a:r>
            <a:endParaRPr lang="ko-KR" altLang="ko-KR" sz="1600" dirty="0"/>
          </a:p>
          <a:p>
            <a:r>
              <a:rPr lang="en-US" altLang="ko-KR" sz="1400" dirty="0"/>
              <a:t>Python 3.6</a:t>
            </a:r>
            <a:endParaRPr lang="ko-KR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E1CB9-CD5E-4F23-82BF-4C3CE412D3E5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2137882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B9A873-03F5-4007-A4F8-530245883322}"/>
                </a:ext>
              </a:extLst>
            </p:cNvPr>
            <p:cNvGrpSpPr/>
            <p:nvPr/>
          </p:nvGrpSpPr>
          <p:grpSpPr>
            <a:xfrm>
              <a:off x="2137882" y="2652260"/>
              <a:ext cx="1870685" cy="2823882"/>
              <a:chOff x="2833243" y="2652260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F3DBA50-11C3-4644-8A85-3DEAFA61EF8D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B404D57-3769-48F4-94E2-EA61386410E1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B89E61-F69F-41DC-8189-C9FE828B9A8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2353224" y="339703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7FE355-39A0-430F-9FB7-5CE33D34F74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2137882" y="2684010"/>
              <a:ext cx="1864800" cy="522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8C8BBC-4AA4-4CFD-99CC-0BDD4433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7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Development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A41DA-B3D4-40AC-B783-1BA36D646E40}"/>
              </a:ext>
            </a:extLst>
          </p:cNvPr>
          <p:cNvSpPr/>
          <p:nvPr/>
        </p:nvSpPr>
        <p:spPr>
          <a:xfrm>
            <a:off x="180600" y="4212400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Compare and analyze the number of tweets and candidates mentioned.</a:t>
            </a:r>
            <a:endParaRPr lang="ko-KR" altLang="en-US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145A25-65DF-43EB-B3FE-F3C89C586C31}"/>
              </a:ext>
            </a:extLst>
          </p:cNvPr>
          <p:cNvSpPr/>
          <p:nvPr/>
        </p:nvSpPr>
        <p:spPr>
          <a:xfrm>
            <a:off x="180600" y="2942529"/>
            <a:ext cx="1183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 During the campaign period (2017.04.18 to 2017.05.09; from the day after the candidate registration deadline on the 22nd to the day of the election)</a:t>
            </a:r>
            <a:endParaRPr lang="ko-KR" altLang="en-US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4B222F-5DB2-41C4-B86E-94063FFABE96}"/>
              </a:ext>
            </a:extLst>
          </p:cNvPr>
          <p:cNvSpPr/>
          <p:nvPr/>
        </p:nvSpPr>
        <p:spPr>
          <a:xfrm>
            <a:off x="180600" y="1994077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Collects tweets with keywords related to candidates during the 19th presidential campaign.</a:t>
            </a:r>
            <a:endParaRPr lang="ko-KR" altLang="en-US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34B79D-A971-4316-BC4E-9126421B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ED6EA-57A8-4DDE-8711-3C9D229D004F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448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</a:t>
            </a:r>
            <a:r>
              <a:rPr lang="en-US" altLang="ko-KR" dirty="0"/>
              <a:t> MySQL</a:t>
            </a:r>
            <a:r>
              <a:rPr lang="ko-KR" altLang="ko-KR" dirty="0"/>
              <a:t>의 발전된 형태의 대체제로써</a:t>
            </a:r>
            <a:r>
              <a:rPr lang="en-US" altLang="ko-KR" dirty="0"/>
              <a:t>, https://downloads.mariadb.org/</a:t>
            </a:r>
            <a:r>
              <a:rPr lang="ko-KR" altLang="ko-KR" dirty="0"/>
              <a:t>에서 다운로드 받을 수 있으며</a:t>
            </a:r>
            <a:r>
              <a:rPr lang="en-US" altLang="ko-KR" dirty="0"/>
              <a:t>, GPL v2 </a:t>
            </a:r>
            <a:r>
              <a:rPr lang="ko-KR" altLang="ko-KR" dirty="0"/>
              <a:t>라이선스로 유지되고 있고</a:t>
            </a:r>
            <a:r>
              <a:rPr lang="en-US" altLang="ko-KR" dirty="0"/>
              <a:t>, MariaDB </a:t>
            </a:r>
            <a:r>
              <a:rPr lang="ko-KR" altLang="ko-KR" dirty="0"/>
              <a:t>커뮤니티와</a:t>
            </a:r>
            <a:r>
              <a:rPr lang="en-US" altLang="ko-KR" dirty="0"/>
              <a:t> MariaDB </a:t>
            </a:r>
            <a:r>
              <a:rPr lang="ko-KR" altLang="ko-KR" dirty="0"/>
              <a:t>재단이 주축이 되어 개발되고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 현재까지 최신의</a:t>
            </a:r>
            <a:r>
              <a:rPr lang="en-US" altLang="ko-KR" dirty="0"/>
              <a:t> </a:t>
            </a:r>
            <a:r>
              <a:rPr lang="en-US" altLang="ko-KR" dirty="0" err="1"/>
              <a:t>MaySQL</a:t>
            </a:r>
            <a:r>
              <a:rPr lang="ko-KR" altLang="ko-KR" dirty="0"/>
              <a:t>과 같은 </a:t>
            </a:r>
            <a:r>
              <a:rPr lang="ko-KR" altLang="ko-KR" dirty="0" err="1"/>
              <a:t>브랜치로부터</a:t>
            </a:r>
            <a:r>
              <a:rPr lang="ko-KR" altLang="ko-KR" dirty="0"/>
              <a:t> </a:t>
            </a:r>
            <a:r>
              <a:rPr lang="ko-KR" altLang="ko-KR" dirty="0" err="1"/>
              <a:t>릴리즈되며</a:t>
            </a:r>
            <a:r>
              <a:rPr lang="en-US" altLang="ko-KR" dirty="0"/>
              <a:t>, </a:t>
            </a:r>
            <a:r>
              <a:rPr lang="ko-KR" altLang="ko-KR" dirty="0"/>
              <a:t>대개의 경우</a:t>
            </a:r>
            <a:r>
              <a:rPr lang="en-US" altLang="ko-KR" dirty="0"/>
              <a:t> MySQL</a:t>
            </a:r>
            <a:r>
              <a:rPr lang="ko-KR" altLang="ko-KR" dirty="0"/>
              <a:t>과 마찬가지로 동작한다</a:t>
            </a:r>
            <a:r>
              <a:rPr lang="en-US" altLang="ko-KR" dirty="0"/>
              <a:t>. MySQL</a:t>
            </a:r>
            <a:r>
              <a:rPr lang="ko-KR" altLang="ko-KR" dirty="0"/>
              <a:t>의 모든 명령어</a:t>
            </a:r>
            <a:r>
              <a:rPr lang="en-US" altLang="ko-KR" dirty="0"/>
              <a:t>, </a:t>
            </a:r>
            <a:r>
              <a:rPr lang="ko-KR" altLang="ko-KR" dirty="0"/>
              <a:t>인터페이스</a:t>
            </a:r>
            <a:r>
              <a:rPr lang="en-US" altLang="ko-KR" dirty="0"/>
              <a:t>, </a:t>
            </a:r>
            <a:r>
              <a:rPr lang="ko-KR" altLang="ko-KR" dirty="0"/>
              <a:t>라이브러리와</a:t>
            </a:r>
            <a:r>
              <a:rPr lang="en-US" altLang="ko-KR" dirty="0"/>
              <a:t> API</a:t>
            </a:r>
            <a:r>
              <a:rPr lang="ko-KR" altLang="ko-KR" dirty="0"/>
              <a:t>가</a:t>
            </a:r>
            <a:r>
              <a:rPr lang="en-US" altLang="ko-KR" dirty="0"/>
              <a:t> MariaDB</a:t>
            </a:r>
            <a:r>
              <a:rPr lang="ko-KR" altLang="ko-KR" dirty="0"/>
              <a:t>에도 존재한다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 MariaDB</a:t>
            </a:r>
            <a:r>
              <a:rPr lang="ko-KR" altLang="ko-KR" dirty="0"/>
              <a:t>로 데이터베이스를 변환할 필요도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site </a:t>
            </a:r>
          </a:p>
          <a:p>
            <a:r>
              <a:rPr lang="en-US" altLang="ko-KR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7B08A-E0AB-4FCF-A47E-C5E89F0CC4B6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4148764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671FD3-A5AE-4D55-A961-319A01EBA055}"/>
                </a:ext>
              </a:extLst>
            </p:cNvPr>
            <p:cNvGrpSpPr/>
            <p:nvPr/>
          </p:nvGrpSpPr>
          <p:grpSpPr>
            <a:xfrm>
              <a:off x="4148764" y="265226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214E57-C967-47CB-B257-658F6D3221C6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6AC91B-3FF7-494C-AE11-2B1304078183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4FDD70-64ED-4237-8D56-FCC975B5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148764" y="2652260"/>
              <a:ext cx="1864800" cy="536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D9935-6B66-48ED-B9AF-6B04F09414C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106" y="3577036"/>
              <a:ext cx="1440000" cy="108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3B86CE-8C73-4027-8049-17C3C66D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209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1338273"/>
            <a:ext cx="5746377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u="sng" dirty="0" err="1"/>
              <a:t>mariadb</a:t>
            </a:r>
            <a:r>
              <a:rPr lang="en-US" altLang="ko-KR" u="sng" dirty="0"/>
              <a:t>-server</a:t>
            </a:r>
          </a:p>
          <a:p>
            <a:endParaRPr lang="en-US" altLang="ko-KR" sz="400" b="1" dirty="0"/>
          </a:p>
          <a:p>
            <a:r>
              <a:rPr lang="en-US" altLang="ko-KR" b="1" dirty="0"/>
              <a:t>MariaDB </a:t>
            </a:r>
            <a:r>
              <a:rPr lang="ko-KR" altLang="en-US" b="1" dirty="0"/>
              <a:t>권한 테이블 설정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u="sng" dirty="0" err="1"/>
              <a:t>mysql_secure_installation</a:t>
            </a:r>
            <a:endParaRPr lang="ko-KR" altLang="ko-KR" sz="400" dirty="0"/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ko-KR" dirty="0"/>
              <a:t>–</a:t>
            </a:r>
            <a:r>
              <a:rPr lang="en-US" altLang="ko-KR" dirty="0"/>
              <a:t>version</a:t>
            </a:r>
            <a:endParaRPr lang="ko-KR" altLang="ko-KR" dirty="0"/>
          </a:p>
          <a:p>
            <a:r>
              <a:rPr lang="en-US" altLang="ko-KR" u="sng" dirty="0" err="1"/>
              <a:t>mariadb</a:t>
            </a:r>
            <a:r>
              <a:rPr lang="en-US" altLang="ko-KR" u="sng" dirty="0"/>
              <a:t> Ver 15.1 </a:t>
            </a:r>
            <a:r>
              <a:rPr lang="en-US" altLang="ko-KR" u="sng" dirty="0" err="1"/>
              <a:t>Distrib</a:t>
            </a:r>
            <a:r>
              <a:rPr lang="en-US" altLang="ko-KR" u="sng" dirty="0"/>
              <a:t> 10.1.38-MariaDB, for </a:t>
            </a:r>
            <a:r>
              <a:rPr lang="en-US" altLang="ko-KR" u="sng" dirty="0" err="1"/>
              <a:t>debian</a:t>
            </a:r>
            <a:r>
              <a:rPr lang="en-US" altLang="ko-KR" u="sng" dirty="0"/>
              <a:t>-</a:t>
            </a:r>
            <a:r>
              <a:rPr lang="en-US" altLang="ko-KR" u="sng" dirty="0" err="1"/>
              <a:t>linux</a:t>
            </a:r>
            <a:r>
              <a:rPr lang="en-US" altLang="ko-KR" u="sng" dirty="0"/>
              <a:t>-gnu (x86_64) using </a:t>
            </a:r>
            <a:r>
              <a:rPr lang="en-US" altLang="ko-KR" u="sng" dirty="0" err="1"/>
              <a:t>readline</a:t>
            </a:r>
            <a:r>
              <a:rPr lang="en-US" altLang="ko-KR" u="sng" dirty="0"/>
              <a:t> 5.2</a:t>
            </a:r>
          </a:p>
          <a:p>
            <a:endParaRPr lang="ko-KR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28ABE7-5827-4698-9086-AA59CBC8FAAA}"/>
              </a:ext>
            </a:extLst>
          </p:cNvPr>
          <p:cNvSpPr/>
          <p:nvPr/>
        </p:nvSpPr>
        <p:spPr>
          <a:xfrm>
            <a:off x="6366934" y="1338273"/>
            <a:ext cx="5475444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Enter current password for root (enter for none)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MariaDb</a:t>
            </a:r>
            <a:r>
              <a:rPr lang="ko-KR" altLang="ko-KR" dirty="0"/>
              <a:t>의</a:t>
            </a:r>
            <a:r>
              <a:rPr lang="en-US" altLang="ko-KR" dirty="0"/>
              <a:t> root</a:t>
            </a:r>
            <a:r>
              <a:rPr lang="ko-KR" altLang="ko-KR" dirty="0"/>
              <a:t>계정은 쉘</a:t>
            </a:r>
            <a:r>
              <a:rPr lang="en-US" altLang="ko-KR" dirty="0"/>
              <a:t> </a:t>
            </a:r>
            <a:r>
              <a:rPr lang="ko-KR" altLang="ko-KR" dirty="0"/>
              <a:t>인증이 기본적으로 </a:t>
            </a:r>
            <a:r>
              <a:rPr lang="ko-KR" altLang="en-US" dirty="0"/>
              <a:t>설</a:t>
            </a:r>
            <a:r>
              <a:rPr lang="ko-KR" altLang="ko-KR" dirty="0"/>
              <a:t>정되므로 </a:t>
            </a:r>
            <a:r>
              <a:rPr lang="en-US" altLang="ko-KR" dirty="0"/>
              <a:t>root</a:t>
            </a:r>
            <a:r>
              <a:rPr lang="ko-KR" altLang="ko-KR" dirty="0"/>
              <a:t>계정으로 실행됐다면 비밀번호 없이</a:t>
            </a:r>
            <a:r>
              <a:rPr lang="en-US" altLang="ko-KR" dirty="0"/>
              <a:t>(Enter) </a:t>
            </a:r>
            <a:r>
              <a:rPr lang="ko-KR" altLang="ko-KR" dirty="0"/>
              <a:t>아니면 비밀번호 입력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Set root password? [Y/n]</a:t>
            </a:r>
            <a:r>
              <a:rPr lang="en-US" altLang="ko-KR" dirty="0"/>
              <a:t> </a:t>
            </a:r>
            <a:r>
              <a:rPr lang="ko-KR" altLang="ko-KR" dirty="0"/>
              <a:t>→ 따로 패스워드를 </a:t>
            </a:r>
            <a:r>
              <a:rPr lang="ko-KR" altLang="en-US" dirty="0"/>
              <a:t>설</a:t>
            </a:r>
            <a:r>
              <a:rPr lang="ko-KR" altLang="ko-KR" dirty="0"/>
              <a:t>정하고 싶으면</a:t>
            </a:r>
            <a:r>
              <a:rPr lang="en-US" altLang="ko-KR" dirty="0"/>
              <a:t> Y, root</a:t>
            </a:r>
            <a:r>
              <a:rPr lang="ko-KR" altLang="ko-KR" dirty="0"/>
              <a:t>그대로 사용</a:t>
            </a:r>
            <a:r>
              <a:rPr lang="en-US" altLang="ko-KR" dirty="0"/>
              <a:t> </a:t>
            </a:r>
            <a:r>
              <a:rPr lang="ko-KR" altLang="ko-KR" dirty="0" err="1"/>
              <a:t>할려면</a:t>
            </a:r>
            <a:r>
              <a:rPr lang="en-US" altLang="ko-KR" dirty="0"/>
              <a:t> n</a:t>
            </a:r>
          </a:p>
          <a:p>
            <a:endParaRPr lang="en-US" altLang="ko-KR" sz="400" dirty="0"/>
          </a:p>
          <a:p>
            <a:r>
              <a:rPr lang="en-US" altLang="ko-KR" b="1" dirty="0"/>
              <a:t>Remove anonymous users? [Y/n]</a:t>
            </a:r>
            <a:r>
              <a:rPr lang="en-US" altLang="ko-KR" dirty="0"/>
              <a:t> </a:t>
            </a:r>
            <a:r>
              <a:rPr lang="ko-KR" altLang="ko-KR" dirty="0"/>
              <a:t>→ 익명 사용자를 삭제</a:t>
            </a:r>
            <a:r>
              <a:rPr lang="en-US" altLang="ko-KR" dirty="0"/>
              <a:t> </a:t>
            </a:r>
            <a:r>
              <a:rPr lang="ko-KR" altLang="ko-KR" dirty="0"/>
              <a:t>할지</a:t>
            </a:r>
            <a:r>
              <a:rPr lang="en-US" altLang="ko-KR" dirty="0"/>
              <a:t> </a:t>
            </a:r>
            <a:r>
              <a:rPr lang="ko-KR" altLang="ko-KR" dirty="0"/>
              <a:t>여부</a:t>
            </a:r>
            <a:endParaRPr lang="en-US" altLang="ko-KR" dirty="0"/>
          </a:p>
          <a:p>
            <a:r>
              <a:rPr lang="en-US" altLang="ko-KR" b="1" dirty="0"/>
              <a:t>Disallow root login remotely? [Y/n]</a:t>
            </a:r>
            <a:r>
              <a:rPr lang="en-US" altLang="ko-KR" dirty="0"/>
              <a:t> </a:t>
            </a:r>
            <a:r>
              <a:rPr lang="ko-KR" altLang="ko-KR" dirty="0"/>
              <a:t>→ 원격 접속으로 루트 로그인 허용 여부</a:t>
            </a:r>
            <a:endParaRPr lang="en-US" altLang="ko-KR" sz="400" dirty="0"/>
          </a:p>
          <a:p>
            <a:r>
              <a:rPr lang="en-US" altLang="ko-KR" b="1" dirty="0"/>
              <a:t>Remove test database and access to it? [Y/n]</a:t>
            </a:r>
            <a:r>
              <a:rPr lang="en-US" altLang="ko-KR" dirty="0"/>
              <a:t> </a:t>
            </a:r>
            <a:r>
              <a:rPr lang="ko-KR" altLang="ko-KR" dirty="0"/>
              <a:t>→ 테스트 데이터베이스 삭제 여부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Reload privilege tables now? [Y/n]</a:t>
            </a:r>
            <a:r>
              <a:rPr lang="en-US" altLang="ko-KR" dirty="0"/>
              <a:t> </a:t>
            </a:r>
            <a:r>
              <a:rPr lang="ko-KR" altLang="ko-KR" dirty="0"/>
              <a:t>→ 지금까지 작성한 권한 테이블을 적용 여부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E14A5F-3C24-4D52-A4AC-CEDF0DC8B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58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4512972" y="1563190"/>
            <a:ext cx="7194934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이클립스</a:t>
            </a:r>
            <a:r>
              <a:rPr lang="en-US" altLang="ko-KR" dirty="0"/>
              <a:t>(Eclipse)</a:t>
            </a:r>
            <a:r>
              <a:rPr lang="ko-KR" altLang="ko-KR" dirty="0"/>
              <a:t>는 다양한 플랫폼에서 쓸 수 있으며</a:t>
            </a:r>
            <a:r>
              <a:rPr lang="en-US" altLang="ko-KR" dirty="0"/>
              <a:t>, </a:t>
            </a:r>
            <a:r>
              <a:rPr lang="ko-KR" altLang="ko-KR" dirty="0"/>
              <a:t>자바를 비롯한 다양한 언어를 지원하는 프로그래밍 통합 개발 환경을 목적으로 시작하였으나</a:t>
            </a:r>
            <a:r>
              <a:rPr lang="en-US" altLang="ko-KR" dirty="0"/>
              <a:t>, </a:t>
            </a:r>
            <a:r>
              <a:rPr lang="ko-KR" altLang="ko-KR" dirty="0"/>
              <a:t>현재는</a:t>
            </a:r>
            <a:r>
              <a:rPr lang="en-US" altLang="ko-KR" dirty="0"/>
              <a:t> OSGi(Open Service Gateway initiative)</a:t>
            </a:r>
            <a:r>
              <a:rPr lang="ko-KR" altLang="ko-KR" dirty="0"/>
              <a:t>를 도입하여</a:t>
            </a:r>
            <a:r>
              <a:rPr lang="en-US" altLang="ko-KR" dirty="0"/>
              <a:t>, </a:t>
            </a:r>
            <a:r>
              <a:rPr lang="ko-KR" altLang="ko-KR" dirty="0"/>
              <a:t>범용 응용 소프트웨어 플랫폼으로 진화하였다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OpenJDK</a:t>
            </a:r>
            <a:r>
              <a:rPr lang="ko-KR" altLang="ko-KR" dirty="0"/>
              <a:t>는</a:t>
            </a:r>
            <a:r>
              <a:rPr lang="en-US" altLang="ko-KR" dirty="0"/>
              <a:t> Java SE (Standard Edition) </a:t>
            </a:r>
            <a:r>
              <a:rPr lang="ko-KR" altLang="ko-KR" dirty="0"/>
              <a:t>기반의 오픈 소스</a:t>
            </a:r>
            <a:r>
              <a:rPr lang="en-US" altLang="ko-KR" dirty="0"/>
              <a:t> JDK</a:t>
            </a:r>
            <a:r>
              <a:rPr lang="ko-KR" altLang="ko-KR" dirty="0"/>
              <a:t>다</a:t>
            </a:r>
            <a:r>
              <a:rPr lang="en-US" altLang="ko-KR" dirty="0"/>
              <a:t>. 2006</a:t>
            </a:r>
            <a:r>
              <a:rPr lang="ko-KR" altLang="ko-KR" dirty="0"/>
              <a:t>년</a:t>
            </a:r>
            <a:r>
              <a:rPr lang="en-US" altLang="ko-KR" dirty="0"/>
              <a:t> Sun Micro System </a:t>
            </a:r>
            <a:r>
              <a:rPr lang="ko-KR" altLang="ko-KR" dirty="0"/>
              <a:t>은</a:t>
            </a:r>
            <a:r>
              <a:rPr lang="en-US" altLang="ko-KR" dirty="0"/>
              <a:t> Java</a:t>
            </a:r>
            <a:r>
              <a:rPr lang="ko-KR" altLang="ko-KR" dirty="0"/>
              <a:t>를 오픈 </a:t>
            </a:r>
            <a:r>
              <a:rPr lang="ko-KR" altLang="ko-KR" dirty="0" err="1"/>
              <a:t>소스화한다고</a:t>
            </a:r>
            <a:r>
              <a:rPr lang="ko-KR" altLang="ko-KR" dirty="0"/>
              <a:t> 발표하였다</a:t>
            </a:r>
            <a:r>
              <a:rPr lang="en-US" altLang="ko-KR" dirty="0"/>
              <a:t>. </a:t>
            </a:r>
            <a:r>
              <a:rPr lang="ko-KR" altLang="ko-KR" dirty="0"/>
              <a:t>그리고 그해</a:t>
            </a:r>
            <a:r>
              <a:rPr lang="en-US" altLang="ko-KR" dirty="0"/>
              <a:t> 11</a:t>
            </a:r>
            <a:r>
              <a:rPr lang="ko-KR" altLang="ko-KR" dirty="0"/>
              <a:t>월</a:t>
            </a:r>
            <a:r>
              <a:rPr lang="en-US" altLang="ko-KR" dirty="0"/>
              <a:t>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ko-KR" dirty="0"/>
              <a:t>과 컴파일러를</a:t>
            </a:r>
            <a:r>
              <a:rPr lang="en-US" altLang="ko-KR" dirty="0"/>
              <a:t> GNU General Public License(</a:t>
            </a:r>
            <a:r>
              <a:rPr lang="ko-KR" altLang="ko-KR" dirty="0"/>
              <a:t>이하</a:t>
            </a:r>
            <a:r>
              <a:rPr lang="en-US" altLang="ko-KR" dirty="0"/>
              <a:t> GPL)</a:t>
            </a:r>
            <a:r>
              <a:rPr lang="ko-KR" altLang="ko-KR" dirty="0"/>
              <a:t>로 풀었다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OpenJDK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openjdk-8-jdk</a:t>
            </a:r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java –version</a:t>
            </a:r>
          </a:p>
          <a:p>
            <a:r>
              <a:rPr lang="en-US" altLang="ko-KR" sz="1400" dirty="0" err="1"/>
              <a:t>openjdk</a:t>
            </a:r>
            <a:r>
              <a:rPr lang="en-US" altLang="ko-KR" sz="1400" dirty="0"/>
              <a:t> version "1.8.0_191"</a:t>
            </a:r>
            <a:endParaRPr lang="ko-KR" altLang="ko-KR" sz="1400" dirty="0"/>
          </a:p>
          <a:p>
            <a:r>
              <a:rPr lang="en-US" altLang="ko-KR" sz="1400" dirty="0"/>
              <a:t>OpenJDK Runtime Environment (build 1.8.0_191-8u191-b12-2ubuntu0.18.04.1-b12)</a:t>
            </a:r>
            <a:endParaRPr lang="ko-KR" altLang="ko-KR" sz="1400" dirty="0"/>
          </a:p>
          <a:p>
            <a:r>
              <a:rPr lang="en-US" altLang="ko-KR" sz="1400" dirty="0"/>
              <a:t>OpenJDK 64-Bit Server VM (build 25.191-b12, mixed mode)</a:t>
            </a:r>
            <a:endParaRPr lang="ko-KR" altLang="ko-KR" sz="1400" dirty="0"/>
          </a:p>
          <a:p>
            <a:endParaRPr lang="ko-KR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316CF0-CA85-49C2-AFFB-A971E94A696C}"/>
              </a:ext>
            </a:extLst>
          </p:cNvPr>
          <p:cNvGrpSpPr/>
          <p:nvPr/>
        </p:nvGrpSpPr>
        <p:grpSpPr>
          <a:xfrm>
            <a:off x="2435984" y="1563190"/>
            <a:ext cx="1870685" cy="2823882"/>
            <a:chOff x="6156097" y="245745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DF3726-CED8-4A80-8F75-8C1EC53B4EB1}"/>
                </a:ext>
              </a:extLst>
            </p:cNvPr>
            <p:cNvGrpSpPr/>
            <p:nvPr/>
          </p:nvGrpSpPr>
          <p:grpSpPr>
            <a:xfrm>
              <a:off x="6156097" y="245745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7353CA-B093-49D3-A630-4062CCA9A522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38160E2-CEFE-41AD-8670-9A85EF2C8E54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2019-03(4.11)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D21208-F738-4170-8EF7-DA721244D65C}"/>
                </a:ext>
              </a:extLst>
            </p:cNvPr>
            <p:cNvPicPr>
              <a:picLocks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9" y="320222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CF0E3A-6B7F-4F0E-8915-35588BBF2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11402" r="-4444" b="-8848"/>
            <a:stretch/>
          </p:blipFill>
          <p:spPr>
            <a:xfrm>
              <a:off x="6156097" y="2457450"/>
              <a:ext cx="1864800" cy="536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93062F-6CD2-4C07-BB2F-70EA0F952E10}"/>
              </a:ext>
            </a:extLst>
          </p:cNvPr>
          <p:cNvGrpSpPr/>
          <p:nvPr/>
        </p:nvGrpSpPr>
        <p:grpSpPr>
          <a:xfrm>
            <a:off x="349623" y="1563190"/>
            <a:ext cx="1874032" cy="2823882"/>
            <a:chOff x="4141867" y="2457450"/>
            <a:chExt cx="1874032" cy="28238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22666F-088D-43AE-8379-B16317C5BD1F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CCD46-7DBC-488F-9326-627AE9119FA6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0F8CA9-C0DC-41CF-8BFA-0BF0E36BBA3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884E0-9B75-4017-858D-D6C11F91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33188C-0815-4493-A6F6-86168C7F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02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ko-KR" dirty="0"/>
              <a:t>아파치 </a:t>
            </a:r>
            <a:r>
              <a:rPr lang="ko-KR" altLang="ko-KR" dirty="0" err="1"/>
              <a:t>하둡</a:t>
            </a:r>
            <a:r>
              <a:rPr lang="en-US" altLang="ko-KR" dirty="0"/>
              <a:t>(Apache, High-Availability Distributed Object-Oriented Platform)</a:t>
            </a:r>
            <a:r>
              <a:rPr lang="ko-KR" altLang="ko-KR" dirty="0"/>
              <a:t>은 대량의 자료를 처리할 수 있는 큰 컴퓨터 클러스터에서 동작하는 분산 응용 프로그램을 지원하는 </a:t>
            </a:r>
            <a:r>
              <a:rPr lang="ko-KR" altLang="ko-KR" dirty="0" err="1"/>
              <a:t>프리웨어</a:t>
            </a:r>
            <a:r>
              <a:rPr lang="ko-KR" altLang="ko-KR" dirty="0"/>
              <a:t> 자바 소프트웨어 프레임워크이다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ko-KR" dirty="0" err="1"/>
              <a:t>스쿱</a:t>
            </a:r>
            <a:r>
              <a:rPr lang="en-US" altLang="ko-KR" dirty="0"/>
              <a:t>(Sqoop)</a:t>
            </a:r>
            <a:r>
              <a:rPr lang="ko-KR" altLang="ko-KR" dirty="0"/>
              <a:t>은 구조화된 관계형 데이터베이스와 아파치 </a:t>
            </a:r>
            <a:r>
              <a:rPr lang="ko-KR" altLang="ko-KR" dirty="0" err="1"/>
              <a:t>하둡</a:t>
            </a:r>
            <a:r>
              <a:rPr lang="ko-KR" altLang="ko-KR" dirty="0"/>
              <a:t> 간의 대용량 데이터들을 효율적으로 변환하여 주는</a:t>
            </a:r>
            <a:r>
              <a:rPr lang="en-US" altLang="ko-KR" dirty="0"/>
              <a:t> CLI(Command-Line Interface) </a:t>
            </a:r>
            <a:r>
              <a:rPr lang="ko-KR" altLang="ko-KR" dirty="0"/>
              <a:t>애플리케이션이다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CC285-3032-4AB1-A6C7-A9FE1746F133}"/>
              </a:ext>
            </a:extLst>
          </p:cNvPr>
          <p:cNvGrpSpPr/>
          <p:nvPr/>
        </p:nvGrpSpPr>
        <p:grpSpPr>
          <a:xfrm>
            <a:off x="352451" y="1425388"/>
            <a:ext cx="11547030" cy="3083860"/>
            <a:chOff x="352451" y="1425388"/>
            <a:chExt cx="11547030" cy="30838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6990E-45A9-44C9-A97C-3A9DC8B841A3}"/>
                </a:ext>
              </a:extLst>
            </p:cNvPr>
            <p:cNvGrpSpPr/>
            <p:nvPr/>
          </p:nvGrpSpPr>
          <p:grpSpPr>
            <a:xfrm>
              <a:off x="352451" y="1559719"/>
              <a:ext cx="1880242" cy="2823882"/>
              <a:chOff x="8170327" y="2457450"/>
              <a:chExt cx="1880242" cy="282388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562E69C-9482-42C2-A040-FCF6E87B4A10}"/>
                  </a:ext>
                </a:extLst>
              </p:cNvPr>
              <p:cNvSpPr/>
              <p:nvPr/>
            </p:nvSpPr>
            <p:spPr>
              <a:xfrm>
                <a:off x="8185910" y="485102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3.2.0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FDF8316-3848-4921-B842-9DEAD068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13" y="3475772"/>
                <a:ext cx="1440000" cy="89290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78FC815-26B7-4997-BE24-74F8CFC3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27" y="2457450"/>
                <a:ext cx="1864800" cy="53640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10A1604-CCA4-47CA-BD20-FB041587CCC2}"/>
                  </a:ext>
                </a:extLst>
              </p:cNvPr>
              <p:cNvSpPr/>
              <p:nvPr/>
            </p:nvSpPr>
            <p:spPr>
              <a:xfrm>
                <a:off x="8179884" y="245745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F88462-038F-4F99-9384-DFF6FD8AE185}"/>
                </a:ext>
              </a:extLst>
            </p:cNvPr>
            <p:cNvGrpSpPr/>
            <p:nvPr/>
          </p:nvGrpSpPr>
          <p:grpSpPr>
            <a:xfrm>
              <a:off x="2445022" y="1559719"/>
              <a:ext cx="1870685" cy="2823882"/>
              <a:chOff x="10214300" y="2457450"/>
              <a:chExt cx="1870685" cy="282388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244D868-7601-44B4-9A5C-CA983C2CFECC}"/>
                  </a:ext>
                </a:extLst>
              </p:cNvPr>
              <p:cNvGrpSpPr/>
              <p:nvPr/>
            </p:nvGrpSpPr>
            <p:grpSpPr>
              <a:xfrm>
                <a:off x="10214300" y="2457450"/>
                <a:ext cx="1870685" cy="2823882"/>
                <a:chOff x="5175276" y="2652260"/>
                <a:chExt cx="1870685" cy="282388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27BC91E-08BE-4D40-B46F-4B4D100D7768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1.4.7</a:t>
                  </a: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2EE0118-2B4B-4E75-9040-830A4D172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852" y="3684197"/>
                  <a:ext cx="1440000" cy="892909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28FF4CC9-A06B-47E6-9A2C-02A276E8AFAE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2" descr="sqoopì ëí ì´ë¯¸ì§ ê²ìê²°ê³¼">
                <a:extLst>
                  <a:ext uri="{FF2B5EF4-FFF2-40B4-BE49-F238E27FC236}">
                    <a16:creationId xmlns:a16="http://schemas.microsoft.com/office/drawing/2014/main" id="{D9DF961C-717D-4DCE-80A9-41D07597B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703" y="2585691"/>
                <a:ext cx="1642346" cy="43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74F45D-F32D-431D-98CE-8BD2EC53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732" y="1425388"/>
              <a:ext cx="7577749" cy="308386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A5D8C2-9860-4468-BC69-1E65180F80AB}"/>
              </a:ext>
            </a:extLst>
          </p:cNvPr>
          <p:cNvSpPr/>
          <p:nvPr/>
        </p:nvSpPr>
        <p:spPr>
          <a:xfrm>
            <a:off x="8023412" y="4023186"/>
            <a:ext cx="1792941" cy="36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FE682A-D431-4B06-910D-0DBDF9877646}"/>
              </a:ext>
            </a:extLst>
          </p:cNvPr>
          <p:cNvSpPr/>
          <p:nvPr/>
        </p:nvSpPr>
        <p:spPr>
          <a:xfrm>
            <a:off x="6696636" y="3537125"/>
            <a:ext cx="5011270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6AB1F6-B30A-4C9D-AC2A-7FA9B0E13426}"/>
              </a:ext>
            </a:extLst>
          </p:cNvPr>
          <p:cNvSpPr/>
          <p:nvPr/>
        </p:nvSpPr>
        <p:spPr>
          <a:xfrm>
            <a:off x="6683189" y="2578041"/>
            <a:ext cx="2380129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43C1A-4668-4150-94C7-7DA4D7F5539E}"/>
              </a:ext>
            </a:extLst>
          </p:cNvPr>
          <p:cNvCxnSpPr/>
          <p:nvPr/>
        </p:nvCxnSpPr>
        <p:spPr>
          <a:xfrm>
            <a:off x="8554720" y="4312920"/>
            <a:ext cx="360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654F3C-D3B0-486E-9BB9-C4222A69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430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Hadoop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SSH(Secure Shell) </a:t>
            </a:r>
            <a:r>
              <a:rPr lang="ko-KR" altLang="ko-KR" sz="1600" b="1" dirty="0"/>
              <a:t>설정</a:t>
            </a:r>
            <a:endParaRPr lang="en-US" altLang="ko-KR" sz="1600" b="1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ssh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-keygen -t </a:t>
            </a:r>
            <a:r>
              <a:rPr lang="en-US" altLang="ko-KR" sz="1600" dirty="0" err="1"/>
              <a:t>rsa</a:t>
            </a:r>
            <a:r>
              <a:rPr lang="en-US" altLang="ko-KR" sz="1600" dirty="0"/>
              <a:t> -P '' -f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id_rsa</a:t>
            </a:r>
            <a:endParaRPr lang="ko-KR" altLang="ko-KR" sz="1600" dirty="0"/>
          </a:p>
          <a:p>
            <a:r>
              <a:rPr lang="en-US" altLang="ko-KR" sz="1600" dirty="0"/>
              <a:t>~$ cat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/id_rsa.pub&gt;&gt;~/.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0600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b="1" dirty="0" err="1"/>
              <a:t>Protobuf</a:t>
            </a:r>
            <a:r>
              <a:rPr lang="en-US" altLang="ko-KR" sz="1600" b="1" dirty="0"/>
              <a:t> 2.5.0 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g++ </a:t>
            </a:r>
            <a:r>
              <a:rPr lang="en-US" altLang="ko-KR" sz="1400" dirty="0" err="1"/>
              <a:t>pentium</a:t>
            </a:r>
            <a:r>
              <a:rPr lang="en-US" altLang="ko-KR" sz="1400" dirty="0"/>
              <a:t>-builder</a:t>
            </a:r>
          </a:p>
          <a:p>
            <a:r>
              <a:rPr lang="en-US" altLang="ko-KR" sz="1400" dirty="0"/>
              <a:t>~$ cd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/local/</a:t>
            </a:r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https://github.com/google/protobuf/releases/download/v2.5.0/protobuf-2.5.0.tar.gz</a:t>
            </a:r>
            <a:endParaRPr lang="en-US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cd protobuf-2.5.0</a:t>
            </a:r>
            <a:endParaRPr lang="ko-KR" altLang="ko-KR" sz="1400" dirty="0"/>
          </a:p>
          <a:p>
            <a:r>
              <a:rPr lang="en-US" altLang="ko-KR" sz="1400" dirty="0"/>
              <a:t>~$ ./configure</a:t>
            </a:r>
            <a:endParaRPr lang="ko-KR" altLang="ko-KR" sz="1400" dirty="0"/>
          </a:p>
          <a:p>
            <a:r>
              <a:rPr lang="en-US" altLang="ko-KR" sz="1400" dirty="0"/>
              <a:t>~$  make</a:t>
            </a:r>
          </a:p>
          <a:p>
            <a:r>
              <a:rPr lang="en-US" altLang="ko-KR" sz="1400" dirty="0"/>
              <a:t>~$  make install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en-US" altLang="ko-KR" b="1" dirty="0"/>
              <a:t>Hadoop3.2.0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hadoop-3.2.0.tar.gz</a:t>
            </a:r>
            <a:endParaRPr lang="ko-KR" altLang="ko-KR" sz="1600" dirty="0"/>
          </a:p>
          <a:p>
            <a:r>
              <a:rPr lang="en-US" altLang="ko-KR" sz="1600" dirty="0"/>
              <a:t>~$ ln -s hadoop3.2.0 </a:t>
            </a:r>
            <a:r>
              <a:rPr lang="en-US" altLang="ko-KR" sz="1600" dirty="0" err="1"/>
              <a:t>hadoop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r>
              <a:rPr lang="en-US" altLang="ko-KR" sz="1600" dirty="0"/>
              <a:t>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vi hadoop-env.sh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vi core-site.xml</a:t>
            </a:r>
          </a:p>
          <a:p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호환성 확인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https://hadoop.apache.org/docs/r3.2.0/hadoop-mapreduce-client/hadoop-mapreduce-client-core/dependency-analysis.html</a:t>
            </a:r>
            <a:endParaRPr lang="en-US" altLang="ko-KR" sz="1400" u="sng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5"/>
              </a:rPr>
              <a:t>https://www-eu.apache.org/dist/hadoop/common/hadoop-3.2.0/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6259512" y="2586038"/>
            <a:ext cx="5470526" cy="1350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HADOOP_HOME=/home/</a:t>
            </a:r>
            <a:r>
              <a:rPr lang="en-US" altLang="ko-KR" sz="1200" dirty="0" err="1"/>
              <a:t>yunhyuck</a:t>
            </a:r>
            <a:r>
              <a:rPr lang="en-US" altLang="ko-KR" sz="1200" dirty="0"/>
              <a:t>/</a:t>
            </a:r>
            <a:r>
              <a:rPr lang="en-US" altLang="ko-KR" sz="1200" dirty="0" err="1"/>
              <a:t>hadoop</a:t>
            </a:r>
            <a:endParaRPr lang="ko-KR" altLang="ko-KR" sz="1200" dirty="0"/>
          </a:p>
          <a:p>
            <a:r>
              <a:rPr lang="en-US" altLang="ko-KR" sz="1200" dirty="0"/>
              <a:t>export PATH=$PATH:$HADOOP_HOME/bin</a:t>
            </a:r>
            <a:endParaRPr lang="ko-KR" altLang="ko-KR" sz="1200" dirty="0"/>
          </a:p>
          <a:p>
            <a:r>
              <a:rPr lang="en-US" altLang="ko-KR" sz="1200" dirty="0"/>
              <a:t>export PATH=$PATH:$HADOOP_HOME/</a:t>
            </a:r>
            <a:r>
              <a:rPr lang="en-US" altLang="ko-KR" sz="1200" dirty="0" err="1"/>
              <a:t>sbin</a:t>
            </a:r>
            <a:endParaRPr lang="ko-KR" altLang="ko-KR" sz="1200" dirty="0"/>
          </a:p>
          <a:p>
            <a:r>
              <a:rPr lang="en-US" altLang="ko-KR" sz="1200" dirty="0"/>
              <a:t>export HADOOP_MAPRED_HOME=${HADOOP_HOME}</a:t>
            </a:r>
            <a:endParaRPr lang="ko-KR" altLang="ko-KR" sz="1200" dirty="0"/>
          </a:p>
          <a:p>
            <a:r>
              <a:rPr lang="en-US" altLang="ko-KR" sz="1200" dirty="0"/>
              <a:t>export HADOOP_COMMON_HOME=${HADOOP_HOME}</a:t>
            </a:r>
            <a:endParaRPr lang="ko-KR" altLang="ko-KR" sz="1200" dirty="0"/>
          </a:p>
          <a:p>
            <a:r>
              <a:rPr lang="en-US" altLang="ko-KR" sz="1200" dirty="0"/>
              <a:t>export HADOOP_HDFS_HOME=${HADOOP_HOME}</a:t>
            </a:r>
            <a:endParaRPr lang="ko-KR" altLang="ko-KR" sz="1200" dirty="0"/>
          </a:p>
          <a:p>
            <a:r>
              <a:rPr lang="en-US" altLang="ko-KR" sz="1200" dirty="0"/>
              <a:t>export YARN_HOME=${HADOOP_HOME}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259512" y="4207669"/>
            <a:ext cx="5470526" cy="264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JAVA_HOME=/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jvm</a:t>
            </a:r>
            <a:r>
              <a:rPr lang="en-US" altLang="ko-KR" sz="1200" dirty="0"/>
              <a:t>/java-8-openjdk-amd64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6259512" y="4707732"/>
            <a:ext cx="5470526" cy="811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&lt;name&gt;</a:t>
            </a:r>
            <a:r>
              <a:rPr lang="en-US" altLang="ko-KR" sz="900" dirty="0" err="1">
                <a:solidFill>
                  <a:schemeClr val="tx1"/>
                </a:solidFill>
              </a:rPr>
              <a:t>fs.defaultFS</a:t>
            </a:r>
            <a:r>
              <a:rPr lang="en-US" altLang="ko-KR" sz="9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&lt;value&gt;hdfs://localhost:9000&lt;/value&gt;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&lt;/configuration&gt;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0B2E2F-077B-4679-9405-6C79B69D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1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4402E-F879-40C9-84A4-4579533A8CEF}"/>
              </a:ext>
            </a:extLst>
          </p:cNvPr>
          <p:cNvGrpSpPr/>
          <p:nvPr/>
        </p:nvGrpSpPr>
        <p:grpSpPr>
          <a:xfrm>
            <a:off x="349623" y="1338273"/>
            <a:ext cx="5663033" cy="5326846"/>
            <a:chOff x="349623" y="1338273"/>
            <a:chExt cx="5663033" cy="53268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6C3F92-86CC-4B95-B553-6F88FFD28B90}"/>
                </a:ext>
              </a:extLst>
            </p:cNvPr>
            <p:cNvSpPr/>
            <p:nvPr/>
          </p:nvSpPr>
          <p:spPr>
            <a:xfrm>
              <a:off x="349623" y="1338273"/>
              <a:ext cx="5663033" cy="532684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altLang="ko-KR" b="1" dirty="0"/>
                <a:t>Hadoop3.2.0 </a:t>
              </a:r>
              <a:r>
                <a:rPr lang="ko-KR" altLang="en-US" b="1" dirty="0"/>
                <a:t>설치</a:t>
              </a:r>
              <a:endParaRPr lang="en-US" altLang="ko-KR" b="1" dirty="0"/>
            </a:p>
            <a:p>
              <a:r>
                <a:rPr lang="en-US" altLang="ko-KR" sz="1600" dirty="0"/>
                <a:t>~$ vi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hdfs-site.xml</a:t>
              </a:r>
              <a:endParaRPr lang="ko-KR" altLang="ko-KR" sz="1600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vi yarn-site.xml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7F86F4-FF16-41DF-BA50-068F9F08A8D8}"/>
                </a:ext>
              </a:extLst>
            </p:cNvPr>
            <p:cNvSpPr/>
            <p:nvPr/>
          </p:nvSpPr>
          <p:spPr>
            <a:xfrm>
              <a:off x="445876" y="2026179"/>
              <a:ext cx="5470526" cy="230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&lt;configuration&gt;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dfs.replication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</a:t>
              </a:r>
              <a:r>
                <a:rPr lang="en-US" altLang="ko-KR" sz="1000" b="1" dirty="0"/>
                <a:t>1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dfs.namenode.name.dir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NameNode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dfs.datanode.data.dir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DataNode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&lt;/configuration&gt;</a:t>
              </a:r>
              <a:endParaRPr lang="en-US" altLang="ko-KR" sz="7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2CF52E-3E00-4E21-B8FA-1857A2209FFE}"/>
                </a:ext>
              </a:extLst>
            </p:cNvPr>
            <p:cNvSpPr/>
            <p:nvPr/>
          </p:nvSpPr>
          <p:spPr>
            <a:xfrm>
              <a:off x="445876" y="4703796"/>
              <a:ext cx="5470526" cy="1854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&lt;configuration&gt;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</a:t>
              </a:r>
              <a:r>
                <a:rPr lang="en-US" altLang="ko-KR" sz="1050" dirty="0">
                  <a:solidFill>
                    <a:schemeClr val="tx1"/>
                  </a:solidFill>
                </a:rPr>
                <a:t>-services&lt;/name&gt;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mapreduce_shuffle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yarn.nodemanager.aux-services.mapreduce_shuffle.class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org.apache.hadoop.mapred.ShuffleHandler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&lt;/configuration&gt;</a:t>
              </a:r>
              <a:endParaRPr lang="en-US" altLang="ko-KR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C8674-06F2-448B-9B95-52638E3B0A72}"/>
              </a:ext>
            </a:extLst>
          </p:cNvPr>
          <p:cNvSpPr/>
          <p:nvPr/>
        </p:nvSpPr>
        <p:spPr>
          <a:xfrm>
            <a:off x="6274173" y="1338273"/>
            <a:ext cx="5663033" cy="5326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/>
          </a:p>
          <a:p>
            <a:r>
              <a:rPr lang="en-US" altLang="ko-KR" sz="1600" dirty="0"/>
              <a:t>~$ vi mapred-site.xml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bin/</a:t>
            </a:r>
            <a:r>
              <a:rPr lang="en-US" altLang="ko-KR" sz="1600" dirty="0" err="1"/>
              <a:t>hdfs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namenode</a:t>
            </a:r>
            <a:r>
              <a:rPr lang="en-US" altLang="ko-KR" sz="1600" dirty="0"/>
              <a:t> -format</a:t>
            </a:r>
          </a:p>
          <a:p>
            <a:r>
              <a:rPr lang="en-US" altLang="ko-KR" sz="1600" dirty="0"/>
              <a:t>~$ </a:t>
            </a:r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 sbin/start-all.sh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371851" y="1621879"/>
            <a:ext cx="5470526" cy="2314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/>
              <a:t>&lt;configuration&gt;</a:t>
            </a:r>
            <a:endParaRPr lang="ko-KR" altLang="ko-KR" sz="1050" dirty="0"/>
          </a:p>
          <a:p>
            <a:r>
              <a:rPr lang="en-US" altLang="ko-KR" sz="1050" dirty="0"/>
              <a:t>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&lt;name&gt;mapreduce.framework.name&lt;/name&gt;</a:t>
            </a:r>
            <a:endParaRPr lang="ko-KR" altLang="ko-KR" sz="1050" dirty="0"/>
          </a:p>
          <a:p>
            <a:r>
              <a:rPr lang="en-US" altLang="ko-KR" sz="1050" dirty="0"/>
              <a:t>        &lt;value&gt;yarn&lt;/value&gt;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mapreduce.admin.user.env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yarn.app.mapreduce.am.env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&lt;/configuration&gt;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C34DC-0E55-4B58-9563-84312B5A2590}"/>
              </a:ext>
            </a:extLst>
          </p:cNvPr>
          <p:cNvSpPr/>
          <p:nvPr/>
        </p:nvSpPr>
        <p:spPr>
          <a:xfrm>
            <a:off x="6371851" y="4294535"/>
            <a:ext cx="5470526" cy="1149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2019-03-29 20:07:15,364 INFO </a:t>
            </a:r>
            <a:r>
              <a:rPr lang="en-US" altLang="ko-KR" sz="1000" dirty="0" err="1"/>
              <a:t>namenode.NameNode</a:t>
            </a:r>
            <a:r>
              <a:rPr lang="en-US" altLang="ko-KR" sz="1000" dirty="0"/>
              <a:t>: STARTUP_MSG:</a:t>
            </a:r>
            <a:endParaRPr lang="ko-KR" altLang="ko-KR" sz="1000" dirty="0"/>
          </a:p>
          <a:p>
            <a:r>
              <a:rPr lang="en-US" altLang="ko-KR" sz="1000" dirty="0"/>
              <a:t>/************************************************************</a:t>
            </a:r>
            <a:endParaRPr lang="ko-KR" altLang="ko-KR" sz="1000" dirty="0"/>
          </a:p>
          <a:p>
            <a:r>
              <a:rPr lang="en-US" altLang="ko-KR" sz="1000" dirty="0"/>
              <a:t>STARTUP_MSG: Starting </a:t>
            </a:r>
            <a:r>
              <a:rPr lang="en-US" altLang="ko-KR" sz="1000" dirty="0" err="1"/>
              <a:t>NameNode</a:t>
            </a:r>
            <a:endParaRPr lang="ko-KR" altLang="ko-KR" sz="1000" dirty="0"/>
          </a:p>
          <a:p>
            <a:r>
              <a:rPr lang="en-US" altLang="ko-KR" sz="1000" dirty="0"/>
              <a:t>STARTUP_MSG:   host = </a:t>
            </a:r>
            <a:r>
              <a:rPr lang="en-US" altLang="ko-KR" sz="1000" dirty="0" err="1"/>
              <a:t>yunhyuc</a:t>
            </a:r>
            <a:r>
              <a:rPr lang="en-US" altLang="ko-KR" sz="1000" dirty="0"/>
              <a:t>/127.0.1.1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 = [-format]</a:t>
            </a:r>
            <a:endParaRPr lang="ko-KR" altLang="ko-KR" sz="1000" dirty="0"/>
          </a:p>
          <a:p>
            <a:r>
              <a:rPr lang="en-US" altLang="ko-KR" sz="1000" dirty="0"/>
              <a:t>STARTUP_MSG:   version = 3.2.0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classpath</a:t>
            </a:r>
            <a:r>
              <a:rPr lang="en-US" altLang="ko-KR" sz="1000" dirty="0"/>
              <a:t> = </a:t>
            </a:r>
            <a:endParaRPr lang="ko-KR" altLang="en-US" sz="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5DC3B5-19C7-4590-AB46-83A4C29E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0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36112" y="916859"/>
            <a:ext cx="4457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keywords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Sqoop</a:t>
            </a:r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http://apache.tt.co.kr/sqoop/1.4.7/sqoop-1.4.7.bin__hadoop-2.6.0.tar.gz</a:t>
            </a:r>
            <a:endParaRPr lang="en-US" altLang="ko-KR" sz="1600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sqoop-1.4.7.bin__hadoop-2.6.0.tar.gz</a:t>
            </a:r>
          </a:p>
          <a:p>
            <a:r>
              <a:rPr lang="en-US" altLang="ko-KR" sz="1600" dirty="0"/>
              <a:t>~$ ln -s sqoop-1.4.7.bin__hadoop-2.6.0 </a:t>
            </a:r>
            <a:r>
              <a:rPr lang="en-US" altLang="ko-KR" sz="1600" dirty="0" err="1"/>
              <a:t>sqoop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~$ source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~/</a:t>
            </a:r>
            <a:r>
              <a:rPr lang="en-US" altLang="ko-KR" sz="1600" dirty="0" err="1"/>
              <a:t>sqoop</a:t>
            </a:r>
            <a:r>
              <a:rPr lang="en-US" altLang="ko-KR" sz="1600" dirty="0"/>
              <a:t>/conf$ cp sqoop-env-template.sh sqoop-env.sh</a:t>
            </a:r>
            <a:endParaRPr lang="ko-KR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~/</a:t>
            </a:r>
            <a:r>
              <a:rPr lang="en-US" altLang="ko-KR" b="1" dirty="0" err="1"/>
              <a:t>sqoop</a:t>
            </a:r>
            <a:r>
              <a:rPr lang="en-US" altLang="ko-KR" b="1" dirty="0"/>
              <a:t>/conf$ </a:t>
            </a:r>
            <a:r>
              <a:rPr lang="en-US" altLang="ko-KR" b="1" dirty="0" err="1"/>
              <a:t>sqoop</a:t>
            </a:r>
            <a:endParaRPr lang="ko-KR" altLang="ko-KR" b="1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hbase</a:t>
            </a:r>
            <a:r>
              <a:rPr lang="en-US" altLang="ko-KR" sz="1200" dirty="0"/>
              <a:t> does not exist! HBase imports will fail.</a:t>
            </a:r>
            <a:endParaRPr lang="ko-KR" altLang="ko-KR" sz="1200" dirty="0"/>
          </a:p>
          <a:p>
            <a:r>
              <a:rPr lang="en-US" altLang="ko-KR" sz="1200" dirty="0"/>
              <a:t>Please set $HBASE_HOME to the root of your HBase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jobs will fail.</a:t>
            </a:r>
            <a:endParaRPr lang="ko-KR" altLang="ko-KR" sz="1200" dirty="0"/>
          </a:p>
          <a:p>
            <a:r>
              <a:rPr lang="en-US" altLang="ko-KR" sz="1200" dirty="0"/>
              <a:t>Please set $HCAT_HOME to the root of your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$ACCUMULO_HOME to the root of your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/../zookeeper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$ZOOKEEPER_HOME to the root of your Zookeeper installation.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2364: HADOOP_ORG.APACHE.SQOOP.SQOOP_USER: bad substitution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2459: HADOOP_ORG.APACHE.SQOOP.SQOOP_OPTS: bad substitution</a:t>
            </a:r>
            <a:endParaRPr lang="ko-KR" altLang="ko-KR" sz="1200" dirty="0"/>
          </a:p>
          <a:p>
            <a:r>
              <a:rPr lang="en-US" altLang="ko-KR" sz="1600" b="1" dirty="0"/>
              <a:t>Try '</a:t>
            </a:r>
            <a:r>
              <a:rPr lang="en-US" altLang="ko-KR" sz="1600" b="1" dirty="0" err="1"/>
              <a:t>sqoop</a:t>
            </a:r>
            <a:r>
              <a:rPr lang="en-US" altLang="ko-KR" sz="1600" b="1" dirty="0"/>
              <a:t> help' for usage. # </a:t>
            </a:r>
            <a:r>
              <a:rPr lang="ko-KR" altLang="ko-KR" sz="1600" b="1" dirty="0"/>
              <a:t>이렇게 뜬다면 설치 완료</a:t>
            </a:r>
            <a:r>
              <a:rPr lang="en-US" altLang="ko-KR" sz="1600" b="1" dirty="0"/>
              <a:t>.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사이트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4"/>
              </a:rPr>
              <a:t>https://sqoop.apache.org/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3"/>
              </a:rPr>
              <a:t>http://apache.tt.co.kr/sqoop/1.4.7/sqoop-1.4.7.bin__hadoop-2.6.0.tar.gz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412376" y="2921793"/>
            <a:ext cx="5470526" cy="66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export SQOOP_HOME=/home/vi/</a:t>
            </a:r>
            <a:r>
              <a:rPr lang="en-US" altLang="ko-KR" sz="1400" dirty="0" err="1"/>
              <a:t>sqoop</a:t>
            </a:r>
            <a:endParaRPr lang="ko-KR" altLang="ko-KR" sz="1400" dirty="0"/>
          </a:p>
          <a:p>
            <a:r>
              <a:rPr lang="en-US" altLang="ko-KR" sz="1400" dirty="0"/>
              <a:t>export PATH=$PATH:$SQOOP_HOME/bin</a:t>
            </a:r>
            <a:endParaRPr lang="en-US" altLang="ko-KR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398649" y="4207669"/>
            <a:ext cx="5470526" cy="1312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#Set path to where bin/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r>
              <a:rPr lang="en-US" altLang="ko-KR" sz="1400" dirty="0">
                <a:solidFill>
                  <a:schemeClr val="tx1"/>
                </a:solidFill>
              </a:rPr>
              <a:t> is available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HADOOP_COMMON_HOME=/home/vi(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#Set path to where hadoop-*-core.jar is available</a:t>
            </a:r>
            <a:r>
              <a:rPr lang="ko-KR" altLang="ko-KR" sz="1400" dirty="0">
                <a:solidFill>
                  <a:schemeClr val="tx1"/>
                </a:solidFill>
              </a:rPr>
              <a:t>일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HADOOP_MAPRED_HOME=/home/vi(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8BDE39-7493-4DEE-89D9-5C21F9A4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67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12A23-8926-4B29-BE50-A6DB0AD8D2A6}"/>
              </a:ext>
            </a:extLst>
          </p:cNvPr>
          <p:cNvGrpSpPr/>
          <p:nvPr/>
        </p:nvGrpSpPr>
        <p:grpSpPr>
          <a:xfrm>
            <a:off x="349623" y="1411080"/>
            <a:ext cx="5670394" cy="5092001"/>
            <a:chOff x="0" y="0"/>
            <a:chExt cx="6318476" cy="65840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AF737-1F76-41A5-BEED-E6559623501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318476" cy="65840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DDBCDF-F9BA-46CD-920A-2AA88FA4E3AD}"/>
                </a:ext>
              </a:extLst>
            </p:cNvPr>
            <p:cNvSpPr/>
            <p:nvPr/>
          </p:nvSpPr>
          <p:spPr>
            <a:xfrm>
              <a:off x="4532515" y="589281"/>
              <a:ext cx="1492250" cy="2044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1AD8BF-DEC1-48F8-A4E5-FFCD45A45881}"/>
                </a:ext>
              </a:extLst>
            </p:cNvPr>
            <p:cNvSpPr/>
            <p:nvPr/>
          </p:nvSpPr>
          <p:spPr>
            <a:xfrm>
              <a:off x="183435" y="1408557"/>
              <a:ext cx="1399540" cy="2876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7CCB33-4384-42CC-8D1D-40B99B270296}"/>
                </a:ext>
              </a:extLst>
            </p:cNvPr>
            <p:cNvSpPr/>
            <p:nvPr/>
          </p:nvSpPr>
          <p:spPr>
            <a:xfrm>
              <a:off x="295146" y="2010410"/>
              <a:ext cx="5986145" cy="18389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F43DC-0106-401C-8A97-22ED30D929F2}"/>
                </a:ext>
              </a:extLst>
            </p:cNvPr>
            <p:cNvSpPr/>
            <p:nvPr/>
          </p:nvSpPr>
          <p:spPr>
            <a:xfrm>
              <a:off x="171080" y="4740846"/>
              <a:ext cx="6110211" cy="180841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E0EE6-CA0A-4B00-B4D4-002D6AFE41F9}"/>
              </a:ext>
            </a:extLst>
          </p:cNvPr>
          <p:cNvSpPr/>
          <p:nvPr/>
        </p:nvSpPr>
        <p:spPr>
          <a:xfrm>
            <a:off x="6350579" y="1408120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Tweetrend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 : http://tweetrend.com/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F7B286-BE46-449E-B76C-CD0B2143546B}"/>
              </a:ext>
            </a:extLst>
          </p:cNvPr>
          <p:cNvCxnSpPr>
            <a:cxnSpLocks/>
          </p:cNvCxnSpPr>
          <p:nvPr/>
        </p:nvCxnSpPr>
        <p:spPr>
          <a:xfrm>
            <a:off x="5807232" y="1945892"/>
            <a:ext cx="670105" cy="3177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3C5951-6C16-4BAC-9801-390562DCD5E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1770233" y="2611679"/>
            <a:ext cx="4656304" cy="77234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E59F3F-A720-4049-AB32-CB6FD10CBF07}"/>
              </a:ext>
            </a:extLst>
          </p:cNvPr>
          <p:cNvSpPr txBox="1"/>
          <p:nvPr/>
        </p:nvSpPr>
        <p:spPr>
          <a:xfrm>
            <a:off x="6426536" y="2075841"/>
            <a:ext cx="54576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Set a time period to search</a:t>
            </a:r>
          </a:p>
          <a:p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Non-members : Up to 7 days searchable</a:t>
            </a:r>
          </a:p>
          <a:p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General member (Free) : Searchable for up to 30 days</a:t>
            </a:r>
          </a:p>
          <a:p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General member (Charged) : Searchable for up to 6 months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3633B-1DD4-4F84-9780-1EA8985DC9B0}"/>
              </a:ext>
            </a:extLst>
          </p:cNvPr>
          <p:cNvSpPr txBox="1"/>
          <p:nvPr/>
        </p:nvSpPr>
        <p:spPr>
          <a:xfrm>
            <a:off x="6426537" y="2983913"/>
            <a:ext cx="36086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Enter search keywords</a:t>
            </a:r>
          </a:p>
          <a:p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Non-members : 1 keywords can be entered</a:t>
            </a:r>
          </a:p>
          <a:p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Login : Up to 3 keywords can be entered </a:t>
            </a:r>
            <a:endParaRPr lang="ko-KR" altLang="en-US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A3476B-4166-4FAB-AA89-BBF044E35FC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986646" y="4293314"/>
            <a:ext cx="408718" cy="36695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7264F-7BF5-4678-B171-0886AC6617D7}"/>
              </a:ext>
            </a:extLst>
          </p:cNvPr>
          <p:cNvSpPr txBox="1"/>
          <p:nvPr/>
        </p:nvSpPr>
        <p:spPr>
          <a:xfrm>
            <a:off x="6395364" y="4475598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Tweets Count by Date via Graph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89AC59-59AF-43C3-BB69-27BBB4934258}"/>
              </a:ext>
            </a:extLst>
          </p:cNvPr>
          <p:cNvCxnSpPr>
            <a:cxnSpLocks/>
          </p:cNvCxnSpPr>
          <p:nvPr/>
        </p:nvCxnSpPr>
        <p:spPr>
          <a:xfrm flipV="1">
            <a:off x="6020017" y="5054067"/>
            <a:ext cx="406520" cy="27931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411582-6AAD-4D6F-9EA2-632939EC919B}"/>
              </a:ext>
            </a:extLst>
          </p:cNvPr>
          <p:cNvSpPr txBox="1"/>
          <p:nvPr/>
        </p:nvSpPr>
        <p:spPr>
          <a:xfrm>
            <a:off x="6395364" y="4774068"/>
            <a:ext cx="488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Print the list from the total number of tweets </a:t>
            </a:r>
          </a:p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and the most recent tweets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6600B1-5326-409D-8A26-EE65E5CB6C10}"/>
              </a:ext>
            </a:extLst>
          </p:cNvPr>
          <p:cNvSpPr/>
          <p:nvPr/>
        </p:nvSpPr>
        <p:spPr>
          <a:xfrm>
            <a:off x="6171985" y="5579793"/>
            <a:ext cx="5855731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 keywords to find associated keywords.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2BD6CF-77BD-4AED-9EAC-D0ABC13D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F27F-10C8-4EC0-B0D9-650C0651ADB1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78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1023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Control Group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F10F6F-7D18-4C24-A3AA-A00FF961E723}"/>
              </a:ext>
            </a:extLst>
          </p:cNvPr>
          <p:cNvGrpSpPr/>
          <p:nvPr/>
        </p:nvGrpSpPr>
        <p:grpSpPr>
          <a:xfrm>
            <a:off x="3034319" y="2064383"/>
            <a:ext cx="6643459" cy="1841898"/>
            <a:chOff x="194101" y="1338273"/>
            <a:chExt cx="5247500" cy="189581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D3E0E4-8266-454A-B45F-B2542D58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01" y="1338273"/>
              <a:ext cx="5247500" cy="18958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553DEC-AA2D-42D2-8CB5-D33B6489D577}"/>
                </a:ext>
              </a:extLst>
            </p:cNvPr>
            <p:cNvSpPr/>
            <p:nvPr/>
          </p:nvSpPr>
          <p:spPr>
            <a:xfrm>
              <a:off x="2871788" y="1621631"/>
              <a:ext cx="1164431" cy="274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7CEE6F-14AA-468E-BDCF-49DD6E7D498A}"/>
                </a:ext>
              </a:extLst>
            </p:cNvPr>
            <p:cNvSpPr/>
            <p:nvPr/>
          </p:nvSpPr>
          <p:spPr>
            <a:xfrm>
              <a:off x="2731292" y="1959770"/>
              <a:ext cx="340522" cy="106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089D39-DD82-4A8E-8683-17C55CDEB874}"/>
                </a:ext>
              </a:extLst>
            </p:cNvPr>
            <p:cNvSpPr/>
            <p:nvPr/>
          </p:nvSpPr>
          <p:spPr>
            <a:xfrm>
              <a:off x="1069172" y="2805119"/>
              <a:ext cx="340522" cy="106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9D72AA-6BC4-4885-90EA-3AC1103458A1}"/>
                </a:ext>
              </a:extLst>
            </p:cNvPr>
            <p:cNvSpPr/>
            <p:nvPr/>
          </p:nvSpPr>
          <p:spPr>
            <a:xfrm>
              <a:off x="1135845" y="3050390"/>
              <a:ext cx="340522" cy="106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619F56-C0B3-456D-BDF0-5E419D04CAFE}"/>
                </a:ext>
              </a:extLst>
            </p:cNvPr>
            <p:cNvSpPr/>
            <p:nvPr/>
          </p:nvSpPr>
          <p:spPr>
            <a:xfrm>
              <a:off x="2418112" y="3045623"/>
              <a:ext cx="938780" cy="1062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FC7E3-F8AB-4587-86E5-F028DAFB435A}"/>
              </a:ext>
            </a:extLst>
          </p:cNvPr>
          <p:cNvSpPr/>
          <p:nvPr/>
        </p:nvSpPr>
        <p:spPr>
          <a:xfrm>
            <a:off x="475129" y="1400108"/>
            <a:ext cx="10609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National Election Commission Election Statistics System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http://info.nec.go.kr/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1F8BF93-3CF3-4A0F-9335-CE4011DCE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b="29827"/>
          <a:stretch/>
        </p:blipFill>
        <p:spPr bwMode="auto">
          <a:xfrm>
            <a:off x="3034318" y="4435697"/>
            <a:ext cx="6643459" cy="9521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D1B5B6-6FDD-4FD9-9F08-1E473EB568A6}"/>
              </a:ext>
            </a:extLst>
          </p:cNvPr>
          <p:cNvSpPr/>
          <p:nvPr/>
        </p:nvSpPr>
        <p:spPr>
          <a:xfrm>
            <a:off x="5121086" y="4451965"/>
            <a:ext cx="4545722" cy="935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4490721-2BF7-419F-9007-066E161FBFBF}"/>
              </a:ext>
            </a:extLst>
          </p:cNvPr>
          <p:cNvSpPr/>
          <p:nvPr/>
        </p:nvSpPr>
        <p:spPr>
          <a:xfrm>
            <a:off x="6184265" y="3984928"/>
            <a:ext cx="124393" cy="20781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95CCE-9E63-4844-B8E9-29D44B326DBB}"/>
              </a:ext>
            </a:extLst>
          </p:cNvPr>
          <p:cNvSpPr txBox="1"/>
          <p:nvPr/>
        </p:nvSpPr>
        <p:spPr>
          <a:xfrm>
            <a:off x="4296335" y="584274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586244-0561-4BB5-BBF8-8AD922884177}"/>
              </a:ext>
            </a:extLst>
          </p:cNvPr>
          <p:cNvSpPr/>
          <p:nvPr/>
        </p:nvSpPr>
        <p:spPr>
          <a:xfrm>
            <a:off x="1971915" y="5534902"/>
            <a:ext cx="9411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 use public data, among them, the election statistics system</a:t>
            </a:r>
          </a:p>
          <a:p>
            <a:pPr algn="ctr"/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of the N.E.C. will bring the votes of the top five candidates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B9CC873-47DF-4F5E-B1C2-5251E6D3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97CEA4-7912-4132-AA65-52474A6BD45E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47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C654D-43F1-4ACF-B048-C167546D6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189485"/>
              </p:ext>
            </p:extLst>
          </p:nvPr>
        </p:nvGraphicFramePr>
        <p:xfrm>
          <a:off x="349623" y="1563190"/>
          <a:ext cx="11566148" cy="46927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432">
                  <a:extLst>
                    <a:ext uri="{9D8B030D-6E8A-4147-A177-3AD203B41FA5}">
                      <a16:colId xmlns:a16="http://schemas.microsoft.com/office/drawing/2014/main" val="1270271575"/>
                    </a:ext>
                  </a:extLst>
                </a:gridCol>
                <a:gridCol w="1439465">
                  <a:extLst>
                    <a:ext uri="{9D8B030D-6E8A-4147-A177-3AD203B41FA5}">
                      <a16:colId xmlns:a16="http://schemas.microsoft.com/office/drawing/2014/main" val="3395747507"/>
                    </a:ext>
                  </a:extLst>
                </a:gridCol>
                <a:gridCol w="1339455">
                  <a:extLst>
                    <a:ext uri="{9D8B030D-6E8A-4147-A177-3AD203B41FA5}">
                      <a16:colId xmlns:a16="http://schemas.microsoft.com/office/drawing/2014/main" val="761912996"/>
                    </a:ext>
                  </a:extLst>
                </a:gridCol>
                <a:gridCol w="7543796">
                  <a:extLst>
                    <a:ext uri="{9D8B030D-6E8A-4147-A177-3AD203B41FA5}">
                      <a16:colId xmlns:a16="http://schemas.microsoft.com/office/drawing/2014/main" val="277627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Installation sequence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Name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Version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Reasons for use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0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Python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3.6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Easy to test and visualize acquisition data because it is based on a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CLI(Command Line Interface)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10496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  <a:hlinkClick r:id="rId3"/>
                        </a:rPr>
                        <a:t>https://www.python.org/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MariaDB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10.1.38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Select RDBMS because the collection data is structured.</a:t>
                      </a:r>
                    </a:p>
                    <a:p>
                      <a:pPr latinLnBrk="1"/>
                      <a:r>
                        <a:rPr lang="en-US" altLang="ko-KR" sz="1400" dirty="0"/>
                        <a:t>RDMBS owned by Oracle selects </a:t>
                      </a:r>
                      <a:r>
                        <a:rPr lang="en-US" altLang="ko-KR" sz="1400" dirty="0" err="1"/>
                        <a:t>MariaDB</a:t>
                      </a:r>
                      <a:r>
                        <a:rPr lang="en-US" altLang="ko-KR" sz="1400" dirty="0"/>
                        <a:t> because the license is uncertain.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75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  <a:hlinkClick r:id="rId4"/>
                        </a:rPr>
                        <a:t>https://mariadb.com/kb/ko/mariadb</a:t>
                      </a:r>
                      <a:endParaRPr lang="en-US" altLang="ko-KR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OpenJDK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1.8.0_191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JVM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for running Java applications,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JDK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for compiles.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Select JDK 8 for Hadoop and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Sqoop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driving.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8609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  <a:hlinkClick r:id="rId5"/>
                        </a:rPr>
                        <a:t>https://openjdk.java.net/</a:t>
                      </a: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Eclipse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2019-03(4.11)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Free development tools as IDE(</a:t>
                      </a: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400"/>
                        <a:t>).</a:t>
                      </a:r>
                    </a:p>
                    <a:p>
                      <a:pPr latinLnBrk="1"/>
                      <a:r>
                        <a:rPr lang="en-US" altLang="ko-KR" sz="1400"/>
                        <a:t>Implement Hadoop (JAVA-based open source frame work).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826290"/>
                  </a:ext>
                </a:extLst>
              </a:tr>
              <a:tr h="34939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  <a:hlinkClick r:id="rId6"/>
                        </a:rPr>
                        <a:t>https://www.eclipse.org/</a:t>
                      </a: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endParaRPr lang="ko-KR" altLang="en-US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6999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Hadoop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3.2.0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software frame work that supports distributed applications.</a:t>
                      </a:r>
                    </a:p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Built-in collection of </a:t>
                      </a:r>
                      <a:r>
                        <a:rPr lang="en-US" altLang="ko-KR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MapReduce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 2.0, performance is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better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306"/>
                  </a:ext>
                </a:extLst>
              </a:tr>
              <a:tr h="1432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  <a:hlinkClick r:id="rId7"/>
                        </a:rPr>
                        <a:t>https://hadoop.apache.org/</a:t>
                      </a: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0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Sqoop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1.4.7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Tools designed to transfer large amounts of data between Hadoop and RDBMS.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5693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hlinkClick r:id="rId8"/>
                        </a:rPr>
                        <a:t>https://sqoop.apache.org/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64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BC34A5-C150-48E3-AC27-5387DF87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B607A-482A-456A-8101-8EDB1C803C87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69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714B9215-4CBF-4A06-B401-ECB057E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" y="1373079"/>
            <a:ext cx="7103680" cy="52697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7B11CD-42C6-4E86-946F-7D8EB2022D14}"/>
              </a:ext>
            </a:extLst>
          </p:cNvPr>
          <p:cNvSpPr/>
          <p:nvPr/>
        </p:nvSpPr>
        <p:spPr>
          <a:xfrm>
            <a:off x="7178309" y="1615069"/>
            <a:ext cx="4850351" cy="4607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[1, 2] (Data collection)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Using Twitter API, collect tweet (tweets, hashtags, etc.) and user information(ID, nickname, location information, follow count, number of followers, language, etc.).</a:t>
            </a:r>
          </a:p>
          <a:p>
            <a:pPr>
              <a:lnSpc>
                <a:spcPct val="107000"/>
              </a:lnSpc>
            </a:pPr>
            <a:r>
              <a:rPr lang="en-US" altLang="ko-KR" sz="3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ko-KR" sz="3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[3] (Save data)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 the crawling data in MariaDB.</a:t>
            </a:r>
          </a:p>
          <a:p>
            <a:pPr>
              <a:lnSpc>
                <a:spcPct val="107000"/>
              </a:lnSpc>
            </a:pPr>
            <a:r>
              <a:rPr lang="en-US" altLang="ko-KR" sz="3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ko-KR" sz="3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[4] (Save data)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 data from MariaDB to HDFS using Sqoop.</a:t>
            </a:r>
          </a:p>
          <a:p>
            <a:pPr>
              <a:lnSpc>
                <a:spcPct val="107000"/>
              </a:lnSpc>
            </a:pPr>
            <a:r>
              <a:rPr lang="en-US" altLang="ko-KR" sz="3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ko-KR" sz="3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[5] (Data Analysis and Processing)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Normalize the data using Hadoop Map/reduce.</a:t>
            </a:r>
          </a:p>
          <a:p>
            <a:pPr>
              <a:lnSpc>
                <a:spcPct val="107000"/>
              </a:lnSpc>
            </a:pPr>
            <a:r>
              <a:rPr lang="en-US" altLang="ko-KR" sz="3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ko-KR" sz="3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[6] (Save data)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 Normalized data from HDFS to MariaDB.</a:t>
            </a:r>
          </a:p>
          <a:p>
            <a:pPr>
              <a:lnSpc>
                <a:spcPct val="107000"/>
              </a:lnSpc>
            </a:pPr>
            <a:r>
              <a:rPr lang="en-US" altLang="ko-KR" sz="3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ko-KR" sz="3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[7] (Save data)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Import data stored in MariaDB into Python.</a:t>
            </a:r>
          </a:p>
          <a:p>
            <a:pPr>
              <a:lnSpc>
                <a:spcPct val="107000"/>
              </a:lnSpc>
            </a:pPr>
            <a:r>
              <a:rPr lang="en-US" altLang="ko-KR" sz="3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ko-KR" sz="3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[8] (Data collection)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 data to compare (National Election Commission data).</a:t>
            </a:r>
          </a:p>
          <a:p>
            <a:pPr>
              <a:lnSpc>
                <a:spcPct val="107000"/>
              </a:lnSpc>
            </a:pPr>
            <a:r>
              <a:rPr lang="en-US" altLang="ko-KR" sz="3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altLang="ko-KR" sz="1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[9]</a:t>
            </a:r>
            <a:r>
              <a:rPr lang="ko-KR" altLang="ko-KR" sz="14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(Analysis and Expression) </a:t>
            </a:r>
            <a:r>
              <a:rPr lang="en-US" altLang="ko-KR" sz="15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Visualize imported data (National Election Commission data, Normalization data)</a:t>
            </a:r>
            <a:endParaRPr lang="ko-KR" altLang="ko-KR" sz="15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C7D7-0764-44C8-98A0-4C62C6CA4089}"/>
              </a:ext>
            </a:extLst>
          </p:cNvPr>
          <p:cNvSpPr txBox="1"/>
          <p:nvPr/>
        </p:nvSpPr>
        <p:spPr>
          <a:xfrm>
            <a:off x="270692" y="5555488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 collection</a:t>
            </a:r>
            <a:endParaRPr lang="ko-KR" altLang="en-US" sz="1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4BB87-6DF0-467C-9D58-487CD7A7A5A9}"/>
              </a:ext>
            </a:extLst>
          </p:cNvPr>
          <p:cNvSpPr txBox="1"/>
          <p:nvPr/>
        </p:nvSpPr>
        <p:spPr>
          <a:xfrm>
            <a:off x="3863080" y="3719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Save data</a:t>
            </a:r>
            <a:endParaRPr lang="ko-KR" altLang="en-US" sz="1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7C37-F194-4A03-A77A-9579F3139B53}"/>
              </a:ext>
            </a:extLst>
          </p:cNvPr>
          <p:cNvSpPr txBox="1"/>
          <p:nvPr/>
        </p:nvSpPr>
        <p:spPr>
          <a:xfrm>
            <a:off x="3670918" y="2814870"/>
            <a:ext cx="870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Save data</a:t>
            </a:r>
            <a:endParaRPr lang="ko-KR" altLang="en-US" sz="1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C67D-696F-4C3F-A4F9-0053047612AC}"/>
              </a:ext>
            </a:extLst>
          </p:cNvPr>
          <p:cNvSpPr txBox="1"/>
          <p:nvPr/>
        </p:nvSpPr>
        <p:spPr>
          <a:xfrm>
            <a:off x="1477431" y="4899825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Save data</a:t>
            </a:r>
            <a:endParaRPr lang="ko-KR" altLang="en-US" sz="1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C8A9-283C-4BB7-BF83-7691ED4732D4}"/>
              </a:ext>
            </a:extLst>
          </p:cNvPr>
          <p:cNvSpPr txBox="1"/>
          <p:nvPr/>
        </p:nvSpPr>
        <p:spPr>
          <a:xfrm>
            <a:off x="5198921" y="2718605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 Analysis and Processing</a:t>
            </a:r>
            <a:endParaRPr lang="ko-KR" altLang="en-US" sz="1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0CE11-D75A-4366-B001-663F3DA9E85A}"/>
              </a:ext>
            </a:extLst>
          </p:cNvPr>
          <p:cNvSpPr txBox="1"/>
          <p:nvPr/>
        </p:nvSpPr>
        <p:spPr>
          <a:xfrm>
            <a:off x="621812" y="317806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 collection</a:t>
            </a:r>
            <a:endParaRPr lang="ko-KR" altLang="en-US" sz="1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E1F5-DFDC-46BC-A6D8-1E00A8EF77EC}"/>
              </a:ext>
            </a:extLst>
          </p:cNvPr>
          <p:cNvSpPr txBox="1"/>
          <p:nvPr/>
        </p:nvSpPr>
        <p:spPr>
          <a:xfrm>
            <a:off x="1497302" y="4064077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Save data</a:t>
            </a:r>
            <a:endParaRPr lang="ko-KR" altLang="en-US" sz="1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1BEC83F-21A8-4FCC-858A-0E712BE31B83}"/>
              </a:ext>
            </a:extLst>
          </p:cNvPr>
          <p:cNvSpPr txBox="1"/>
          <p:nvPr/>
        </p:nvSpPr>
        <p:spPr>
          <a:xfrm>
            <a:off x="349623" y="5050041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 and Expression</a:t>
            </a:r>
            <a:endParaRPr lang="ko-KR" altLang="en-US" sz="1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FA22A4-6E67-4635-8B8E-6D51B89A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49AB0-BDF2-4A4B-9773-F39230DA9C41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447F85-DA27-4BB0-8E2E-F9E6A20A9BAD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99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of API</a:t>
            </a:r>
            <a:endParaRPr lang="en-US" altLang="ko-KR" sz="24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349623" y="1560464"/>
            <a:ext cx="4474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ISSUED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08623C-F722-475A-9F96-2C13AECD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3" y="2050093"/>
            <a:ext cx="2138474" cy="2478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918C45-4678-4A6C-8F7A-202BF996CB26}"/>
              </a:ext>
            </a:extLst>
          </p:cNvPr>
          <p:cNvSpPr/>
          <p:nvPr/>
        </p:nvSpPr>
        <p:spPr>
          <a:xfrm>
            <a:off x="1203232" y="3289230"/>
            <a:ext cx="292893" cy="32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071506F-1A7C-4719-B562-F37A34099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934" y="2336554"/>
            <a:ext cx="2157981" cy="7040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A22063F-17F2-40B6-8503-6718731D2E5E}"/>
              </a:ext>
            </a:extLst>
          </p:cNvPr>
          <p:cNvCxnSpPr>
            <a:cxnSpLocks/>
          </p:cNvCxnSpPr>
          <p:nvPr/>
        </p:nvCxnSpPr>
        <p:spPr>
          <a:xfrm>
            <a:off x="2518577" y="2602084"/>
            <a:ext cx="3370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6992CD-579B-42E0-8114-3370FA4DD9C2}"/>
              </a:ext>
            </a:extLst>
          </p:cNvPr>
          <p:cNvSpPr/>
          <p:nvPr/>
        </p:nvSpPr>
        <p:spPr>
          <a:xfrm>
            <a:off x="3626064" y="2719171"/>
            <a:ext cx="874434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3E3EEB-76A6-4013-86D6-B79F6E101221}"/>
              </a:ext>
            </a:extLst>
          </p:cNvPr>
          <p:cNvSpPr/>
          <p:nvPr/>
        </p:nvSpPr>
        <p:spPr>
          <a:xfrm>
            <a:off x="5693788" y="2075179"/>
            <a:ext cx="5514335" cy="1545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Must be written</a:t>
            </a:r>
          </a:p>
          <a:p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</a:t>
            </a:r>
            <a:r>
              <a: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name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(~32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words)</a:t>
            </a:r>
          </a:p>
          <a:p>
            <a:r>
              <a: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Application description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(10~200 words)</a:t>
            </a:r>
          </a:p>
          <a:p>
            <a:r>
              <a: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Website URL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(Ability to display the origin of tweets you create)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Tell us how app will be used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(100 words)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0425E46-5BB2-4F31-B37F-7EAB00CF8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163" y="4071719"/>
            <a:ext cx="7032919" cy="1913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F7B14E7-6BAD-450D-A68E-87E1F33138C0}"/>
              </a:ext>
            </a:extLst>
          </p:cNvPr>
          <p:cNvCxnSpPr>
            <a:cxnSpLocks/>
          </p:cNvCxnSpPr>
          <p:nvPr/>
        </p:nvCxnSpPr>
        <p:spPr>
          <a:xfrm>
            <a:off x="5827750" y="3672291"/>
            <a:ext cx="0" cy="326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EF9987-E788-491A-9821-D216B815A853}"/>
              </a:ext>
            </a:extLst>
          </p:cNvPr>
          <p:cNvCxnSpPr>
            <a:cxnSpLocks/>
          </p:cNvCxnSpPr>
          <p:nvPr/>
        </p:nvCxnSpPr>
        <p:spPr>
          <a:xfrm>
            <a:off x="5152721" y="2602084"/>
            <a:ext cx="4562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7D322E-D37E-48F5-8BC4-FBF06A6F3200}"/>
              </a:ext>
            </a:extLst>
          </p:cNvPr>
          <p:cNvSpPr/>
          <p:nvPr/>
        </p:nvSpPr>
        <p:spPr>
          <a:xfrm>
            <a:off x="5601284" y="4920228"/>
            <a:ext cx="3959575" cy="339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keywords Search API based Analysis (The 19th President Election)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3E8C19-5A7C-4322-A33B-64D81239565D}"/>
              </a:ext>
            </a:extLst>
          </p:cNvPr>
          <p:cNvSpPr/>
          <p:nvPr/>
        </p:nvSpPr>
        <p:spPr>
          <a:xfrm>
            <a:off x="3422163" y="6251976"/>
            <a:ext cx="4907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If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you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fill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out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some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questions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you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can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get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b="1" dirty="0" err="1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key</a:t>
            </a:r>
            <a:r>
              <a:rPr lang="ko-KR" altLang="ko-KR" b="1" dirty="0">
                <a:solidFill>
                  <a:srgbClr val="22222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ko-KR" sz="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5EBDF0-7360-411F-B10D-74ED8C0A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</a:t>
            </a:fld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BC9F0-A202-44AA-8CE0-4B998C29CE17}"/>
              </a:ext>
            </a:extLst>
          </p:cNvPr>
          <p:cNvSpPr txBox="1"/>
          <p:nvPr/>
        </p:nvSpPr>
        <p:spPr>
          <a:xfrm>
            <a:off x="11306909" y="640041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29 </a:t>
            </a:r>
            <a:endParaRPr lang="ko-KR" altLang="en-US" sz="120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81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7648</Words>
  <Application>Microsoft Office PowerPoint</Application>
  <PresentationFormat>와이드스크린</PresentationFormat>
  <Paragraphs>836</Paragraphs>
  <Slides>46</Slides>
  <Notes>45</Notes>
  <HiddenSlides>14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나눔바른고딕</vt:lpstr>
      <vt:lpstr>조선일보명조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yunhyuck</dc:creator>
  <cp:lastModifiedBy>석준 이</cp:lastModifiedBy>
  <cp:revision>648</cp:revision>
  <dcterms:created xsi:type="dcterms:W3CDTF">2019-05-01T02:18:31Z</dcterms:created>
  <dcterms:modified xsi:type="dcterms:W3CDTF">2019-06-12T07:06:30Z</dcterms:modified>
</cp:coreProperties>
</file>